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438">
          <p15:clr>
            <a:srgbClr val="A4A3A4"/>
          </p15:clr>
        </p15:guide>
        <p15:guide id="4" pos="7242">
          <p15:clr>
            <a:srgbClr val="A4A3A4"/>
          </p15:clr>
        </p15:guide>
        <p15:guide id="5" pos="2933">
          <p15:clr>
            <a:srgbClr val="A4A3A4"/>
          </p15:clr>
        </p15:guide>
        <p15:guide id="6" pos="4747">
          <p15:clr>
            <a:srgbClr val="A4A3A4"/>
          </p15:clr>
        </p15:guide>
        <p15:guide id="7" orient="horz" pos="2659">
          <p15:clr>
            <a:srgbClr val="A4A3A4"/>
          </p15:clr>
        </p15:guide>
        <p15:guide id="8" orient="horz" pos="1661">
          <p15:clr>
            <a:srgbClr val="A4A3A4"/>
          </p15:clr>
        </p15:guide>
        <p15:guide id="9" pos="5654">
          <p15:clr>
            <a:srgbClr val="A4A3A4"/>
          </p15:clr>
        </p15:guide>
        <p15:guide id="10" pos="6562">
          <p15:clr>
            <a:srgbClr val="A4A3A4"/>
          </p15:clr>
        </p15:guide>
        <p15:guide id="11" pos="1118">
          <p15:clr>
            <a:srgbClr val="A4A3A4"/>
          </p15:clr>
        </p15:guide>
        <p15:guide id="12" orient="horz" pos="3158">
          <p15:clr>
            <a:srgbClr val="A4A3A4"/>
          </p15:clr>
        </p15:guide>
        <p15:guide id="13" orient="horz" pos="1162">
          <p15:clr>
            <a:srgbClr val="A4A3A4"/>
          </p15:clr>
        </p15:guide>
        <p15:guide id="14" orient="horz" pos="3657">
          <p15:clr>
            <a:srgbClr val="A4A3A4"/>
          </p15:clr>
        </p15:guide>
        <p15:guide id="15" pos="20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0EC63D-0034-41FC-B15F-2C2DB70BE107}">
  <a:tblStyle styleId="{1B0EC63D-0034-41FC-B15F-2C2DB70BE1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438"/>
        <p:guide pos="7242"/>
        <p:guide pos="2933"/>
        <p:guide pos="4747"/>
        <p:guide pos="2659" orient="horz"/>
        <p:guide pos="1661" orient="horz"/>
        <p:guide pos="5654"/>
        <p:guide pos="6562"/>
        <p:guide pos="1118"/>
        <p:guide pos="3158" orient="horz"/>
        <p:guide pos="1162" orient="horz"/>
        <p:guide pos="3657" orient="horz"/>
        <p:guide pos="2035"/>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3015a32dd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3015a32ddc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13015a32ddc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2f1024131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12f1024131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2fc75b15cb_2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g12fc75b15cb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3000ee3f1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3000ee3f14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g13000ee3f14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2fc5b26e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2fc5b26e9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g12fc5b26e9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308784ec6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308784ec69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g1308784ec69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2f1024131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2f10241315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12f10241315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2fc5b26e9a_1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2fc5b26e9a_1_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g12fc5b26e9a_1_2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2d2ca1977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2d2ca1977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12d2ca1977b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fc5b26e9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g12fc5b26e9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1ca2ae9789_2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g11ca2ae9789_2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首页">
  <p:cSld name="首页">
    <p:spTree>
      <p:nvGrpSpPr>
        <p:cNvPr id="15" name="Shape 15"/>
        <p:cNvGrpSpPr/>
        <p:nvPr/>
      </p:nvGrpSpPr>
      <p:grpSpPr>
        <a:xfrm>
          <a:off x="0" y="0"/>
          <a:ext cx="0" cy="0"/>
          <a:chOff x="0" y="0"/>
          <a:chExt cx="0" cy="0"/>
        </a:xfrm>
      </p:grpSpPr>
      <p:sp>
        <p:nvSpPr>
          <p:cNvPr id="16" name="Google Shape;16;p2"/>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2"/>
          <p:cNvSpPr txBox="1"/>
          <p:nvPr>
            <p:ph idx="1" type="body"/>
          </p:nvPr>
        </p:nvSpPr>
        <p:spPr>
          <a:xfrm>
            <a:off x="606434" y="1565891"/>
            <a:ext cx="1364476" cy="3416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BFBFBF"/>
              </a:buClr>
              <a:buSzPts val="1800"/>
              <a:buNone/>
              <a:defRPr sz="1800">
                <a:solidFill>
                  <a:srgbClr val="BFBFB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p:nvPr/>
        </p:nvSpPr>
        <p:spPr>
          <a:xfrm>
            <a:off x="391923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 name="Google Shape;19;p2"/>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 name="Google Shape;20;p2"/>
          <p:cNvSpPr txBox="1"/>
          <p:nvPr>
            <p:ph idx="2" type="body"/>
          </p:nvPr>
        </p:nvSpPr>
        <p:spPr>
          <a:xfrm>
            <a:off x="697261" y="4151835"/>
            <a:ext cx="985014" cy="258532"/>
          </a:xfrm>
          <a:prstGeom prst="rect">
            <a:avLst/>
          </a:prstGeom>
          <a:solidFill>
            <a:srgbClr val="3F3F3F"/>
          </a:solid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lt1"/>
              </a:buClr>
              <a:buSzPts val="1200"/>
              <a:buNone/>
              <a:defRPr sz="12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
          <p:cNvSpPr txBox="1"/>
          <p:nvPr>
            <p:ph idx="3" type="body"/>
          </p:nvPr>
        </p:nvSpPr>
        <p:spPr>
          <a:xfrm>
            <a:off x="600816" y="2271362"/>
            <a:ext cx="5731056" cy="1136273"/>
          </a:xfrm>
          <a:prstGeom prst="rect">
            <a:avLst/>
          </a:prstGeom>
          <a:noFill/>
          <a:ln>
            <a:noFill/>
          </a:ln>
        </p:spPr>
        <p:txBody>
          <a:bodyPr anchorCtr="0" anchor="t" bIns="45700" lIns="91425" spcFirstLastPara="1" rIns="91425" wrap="square" tIns="45700">
            <a:spAutoFit/>
          </a:bodyPr>
          <a:lstStyle>
            <a:lvl1pPr indent="-228600" lvl="0" marL="457200" algn="l">
              <a:lnSpc>
                <a:spcPct val="60000"/>
              </a:lnSpc>
              <a:spcBef>
                <a:spcPts val="1000"/>
              </a:spcBef>
              <a:spcAft>
                <a:spcPts val="0"/>
              </a:spcAft>
              <a:buClr>
                <a:srgbClr val="3F3F3F"/>
              </a:buClr>
              <a:buSzPts val="4800"/>
              <a:buNone/>
              <a:defRPr b="1" sz="48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2"/>
          <p:cNvSpPr/>
          <p:nvPr/>
        </p:nvSpPr>
        <p:spPr>
          <a:xfrm>
            <a:off x="9419310" y="2250590"/>
            <a:ext cx="2066554" cy="3120141"/>
          </a:xfrm>
          <a:prstGeom prst="rect">
            <a:avLst/>
          </a:prstGeom>
          <a:noFill/>
          <a:ln cap="flat" cmpd="sng" w="190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 name="Google Shape;23;p2"/>
          <p:cNvSpPr/>
          <p:nvPr/>
        </p:nvSpPr>
        <p:spPr>
          <a:xfrm>
            <a:off x="6825146" y="561983"/>
            <a:ext cx="2840435" cy="2746361"/>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2"/>
          <p:cNvSpPr/>
          <p:nvPr>
            <p:ph idx="4" type="pic"/>
          </p:nvPr>
        </p:nvSpPr>
        <p:spPr>
          <a:xfrm>
            <a:off x="7292975" y="890588"/>
            <a:ext cx="3359150" cy="4946650"/>
          </a:xfrm>
          <a:prstGeom prst="rect">
            <a:avLst/>
          </a:prstGeom>
          <a:noFill/>
          <a:ln>
            <a:noFill/>
          </a:ln>
          <a:effectLst>
            <a:outerShdw blurRad="254000" rotWithShape="0" algn="ctr" dir="2700000" dist="165100">
              <a:srgbClr val="000000">
                <a:alpha val="40000"/>
              </a:srgbClr>
            </a:outerShdw>
          </a:effectLst>
        </p:spPr>
      </p:sp>
      <p:sp>
        <p:nvSpPr>
          <p:cNvPr id="25" name="Google Shape;25;p2"/>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3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2"/>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3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 name="Google Shape;27;p2"/>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3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 name="Google Shape;28;p2"/>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3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 name="Google Shape;29;p2"/>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3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 name="Google Shape;30;p2"/>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 name="Google Shape;31;p2"/>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 name="Google Shape;32;p2"/>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 name="Google Shape;33;p2"/>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 name="Google Shape;34;p2"/>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 name="Google Shape;35;p2"/>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 name="Google Shape;36;p2"/>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 name="Google Shape;37;p2"/>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 name="Google Shape;38;p2"/>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 name="Google Shape;39;p2"/>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 name="Google Shape;40;p2"/>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 name="Google Shape;41;p2"/>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 name="Google Shape;42;p2"/>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3" name="Google Shape;43;p2"/>
          <p:cNvCxnSpPr/>
          <p:nvPr/>
        </p:nvCxnSpPr>
        <p:spPr>
          <a:xfrm>
            <a:off x="695325" y="6292750"/>
            <a:ext cx="362857" cy="0"/>
          </a:xfrm>
          <a:prstGeom prst="straightConnector1">
            <a:avLst/>
          </a:prstGeom>
          <a:noFill/>
          <a:ln cap="flat" cmpd="sng" w="19050">
            <a:solidFill>
              <a:srgbClr val="3F3F3F"/>
            </a:solidFill>
            <a:prstDash val="solid"/>
            <a:miter lim="800000"/>
            <a:headEnd len="sm" w="sm" type="none"/>
            <a:tailEnd len="sm" w="sm" type="none"/>
          </a:ln>
        </p:spPr>
      </p:cxnSp>
      <p:sp>
        <p:nvSpPr>
          <p:cNvPr id="44" name="Google Shape;44;p2"/>
          <p:cNvSpPr/>
          <p:nvPr/>
        </p:nvSpPr>
        <p:spPr>
          <a:xfrm>
            <a:off x="64562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2"/>
          <p:cNvSpPr/>
          <p:nvPr/>
        </p:nvSpPr>
        <p:spPr>
          <a:xfrm>
            <a:off x="60334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 name="Google Shape;46;p2"/>
          <p:cNvSpPr/>
          <p:nvPr/>
        </p:nvSpPr>
        <p:spPr>
          <a:xfrm>
            <a:off x="5610582"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 name="Google Shape;47;p2"/>
          <p:cNvSpPr/>
          <p:nvPr/>
        </p:nvSpPr>
        <p:spPr>
          <a:xfrm>
            <a:off x="5187746"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 name="Google Shape;48;p2"/>
          <p:cNvSpPr/>
          <p:nvPr/>
        </p:nvSpPr>
        <p:spPr>
          <a:xfrm>
            <a:off x="4764911"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 name="Google Shape;49;p2"/>
          <p:cNvSpPr/>
          <p:nvPr/>
        </p:nvSpPr>
        <p:spPr>
          <a:xfrm>
            <a:off x="4342075"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 name="Google Shape;50;p2"/>
          <p:cNvSpPr/>
          <p:nvPr/>
        </p:nvSpPr>
        <p:spPr>
          <a:xfrm>
            <a:off x="349640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 name="Google Shape;51;p2"/>
          <p:cNvSpPr/>
          <p:nvPr/>
        </p:nvSpPr>
        <p:spPr>
          <a:xfrm>
            <a:off x="307356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 name="Google Shape;52;p2"/>
          <p:cNvSpPr/>
          <p:nvPr/>
        </p:nvSpPr>
        <p:spPr>
          <a:xfrm>
            <a:off x="2650732"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2"/>
          <p:cNvSpPr/>
          <p:nvPr/>
        </p:nvSpPr>
        <p:spPr>
          <a:xfrm>
            <a:off x="2227896"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2"/>
          <p:cNvSpPr/>
          <p:nvPr/>
        </p:nvSpPr>
        <p:spPr>
          <a:xfrm>
            <a:off x="1805061"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2"/>
          <p:cNvSpPr/>
          <p:nvPr/>
        </p:nvSpPr>
        <p:spPr>
          <a:xfrm>
            <a:off x="1382225"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6" name="Google Shape;56;p2"/>
          <p:cNvCxnSpPr/>
          <p:nvPr/>
        </p:nvCxnSpPr>
        <p:spPr>
          <a:xfrm>
            <a:off x="695325" y="6296016"/>
            <a:ext cx="10801350" cy="0"/>
          </a:xfrm>
          <a:prstGeom prst="straightConnector1">
            <a:avLst/>
          </a:prstGeom>
          <a:noFill/>
          <a:ln cap="flat" cmpd="sng" w="9525">
            <a:solidFill>
              <a:srgbClr val="3F3F3F"/>
            </a:solidFill>
            <a:prstDash val="solid"/>
            <a:miter lim="800000"/>
            <a:headEnd len="sm" w="sm" type="none"/>
            <a:tailEnd len="sm" w="sm" type="none"/>
          </a:ln>
        </p:spPr>
      </p:cxnSp>
      <p:cxnSp>
        <p:nvCxnSpPr>
          <p:cNvPr id="57" name="Google Shape;57;p2"/>
          <p:cNvCxnSpPr/>
          <p:nvPr/>
        </p:nvCxnSpPr>
        <p:spPr>
          <a:xfrm>
            <a:off x="695325" y="495280"/>
            <a:ext cx="209550" cy="0"/>
          </a:xfrm>
          <a:prstGeom prst="straightConnector1">
            <a:avLst/>
          </a:prstGeom>
          <a:noFill/>
          <a:ln cap="flat" cmpd="sng" w="12700">
            <a:solidFill>
              <a:srgbClr val="3F3F3F"/>
            </a:solidFill>
            <a:prstDash val="solid"/>
            <a:miter lim="800000"/>
            <a:headEnd len="sm" w="sm" type="none"/>
            <a:tailEnd len="sm" w="sm" type="none"/>
          </a:ln>
        </p:spPr>
      </p:cxnSp>
      <p:cxnSp>
        <p:nvCxnSpPr>
          <p:cNvPr id="58" name="Google Shape;58;p2"/>
          <p:cNvCxnSpPr/>
          <p:nvPr/>
        </p:nvCxnSpPr>
        <p:spPr>
          <a:xfrm>
            <a:off x="695325" y="547667"/>
            <a:ext cx="119063" cy="0"/>
          </a:xfrm>
          <a:prstGeom prst="straightConnector1">
            <a:avLst/>
          </a:prstGeom>
          <a:noFill/>
          <a:ln cap="flat" cmpd="sng" w="12700">
            <a:solidFill>
              <a:srgbClr val="3F3F3F"/>
            </a:solidFill>
            <a:prstDash val="solid"/>
            <a:miter lim="800000"/>
            <a:headEnd len="sm" w="sm" type="none"/>
            <a:tailEnd len="sm" w="sm" type="none"/>
          </a:ln>
        </p:spPr>
      </p:cxnSp>
      <p:sp>
        <p:nvSpPr>
          <p:cNvPr id="59" name="Google Shape;59;p2"/>
          <p:cNvSpPr/>
          <p:nvPr/>
        </p:nvSpPr>
        <p:spPr>
          <a:xfrm>
            <a:off x="11446337" y="3614871"/>
            <a:ext cx="45719" cy="23073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2"/>
          <p:cNvSpPr txBox="1"/>
          <p:nvPr>
            <p:ph idx="5" type="body"/>
          </p:nvPr>
        </p:nvSpPr>
        <p:spPr>
          <a:xfrm>
            <a:off x="596909" y="4549085"/>
            <a:ext cx="1124026" cy="2585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3F3F3F"/>
              </a:buClr>
              <a:buSzPts val="1200"/>
              <a:buNone/>
              <a:defRPr sz="12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BFBFBF"/>
                </a:solidFill>
              </a:defRPr>
            </a:lvl1pPr>
            <a:lvl2pPr lvl="1">
              <a:buNone/>
              <a:defRPr sz="1300">
                <a:solidFill>
                  <a:srgbClr val="BFBFBF"/>
                </a:solidFill>
              </a:defRPr>
            </a:lvl2pPr>
            <a:lvl3pPr lvl="2">
              <a:buNone/>
              <a:defRPr sz="1300">
                <a:solidFill>
                  <a:srgbClr val="BFBFBF"/>
                </a:solidFill>
              </a:defRPr>
            </a:lvl3pPr>
            <a:lvl4pPr lvl="3">
              <a:buNone/>
              <a:defRPr sz="1300">
                <a:solidFill>
                  <a:srgbClr val="BFBFBF"/>
                </a:solidFill>
              </a:defRPr>
            </a:lvl4pPr>
            <a:lvl5pPr lvl="4">
              <a:buNone/>
              <a:defRPr sz="1300">
                <a:solidFill>
                  <a:srgbClr val="BFBFBF"/>
                </a:solidFill>
              </a:defRPr>
            </a:lvl5pPr>
            <a:lvl6pPr lvl="5">
              <a:buNone/>
              <a:defRPr sz="1300">
                <a:solidFill>
                  <a:srgbClr val="BFBFBF"/>
                </a:solidFill>
              </a:defRPr>
            </a:lvl6pPr>
            <a:lvl7pPr lvl="6">
              <a:buNone/>
              <a:defRPr sz="1300">
                <a:solidFill>
                  <a:srgbClr val="BFBFBF"/>
                </a:solidFill>
              </a:defRPr>
            </a:lvl7pPr>
            <a:lvl8pPr lvl="7">
              <a:buNone/>
              <a:defRPr sz="1300">
                <a:solidFill>
                  <a:srgbClr val="BFBFBF"/>
                </a:solidFill>
              </a:defRPr>
            </a:lvl8pPr>
            <a:lvl9pPr lvl="8">
              <a:buNone/>
              <a:defRPr sz="1300">
                <a:solidFill>
                  <a:srgbClr val="BFBFB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6" name="Shape 376"/>
        <p:cNvGrpSpPr/>
        <p:nvPr/>
      </p:nvGrpSpPr>
      <p:grpSpPr>
        <a:xfrm>
          <a:off x="0" y="0"/>
          <a:ext cx="0" cy="0"/>
          <a:chOff x="0" y="0"/>
          <a:chExt cx="0" cy="0"/>
        </a:xfrm>
      </p:grpSpPr>
      <p:sp>
        <p:nvSpPr>
          <p:cNvPr id="377" name="Google Shape;377;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8" name="Google Shape;378;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9" name="Google Shape;379;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 name="Google Shape;380;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 name="Google Shape;38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2" name="Shape 382"/>
        <p:cNvGrpSpPr/>
        <p:nvPr/>
      </p:nvGrpSpPr>
      <p:grpSpPr>
        <a:xfrm>
          <a:off x="0" y="0"/>
          <a:ext cx="0" cy="0"/>
          <a:chOff x="0" y="0"/>
          <a:chExt cx="0" cy="0"/>
        </a:xfrm>
      </p:grpSpPr>
      <p:sp>
        <p:nvSpPr>
          <p:cNvPr id="383" name="Google Shape;383;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4" name="Google Shape;384;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 name="Google Shape;38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7" name="Google Shape;38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8" name="Google Shape;38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9" name="Shape 389"/>
        <p:cNvGrpSpPr/>
        <p:nvPr/>
      </p:nvGrpSpPr>
      <p:grpSpPr>
        <a:xfrm>
          <a:off x="0" y="0"/>
          <a:ext cx="0" cy="0"/>
          <a:chOff x="0" y="0"/>
          <a:chExt cx="0" cy="0"/>
        </a:xfrm>
      </p:grpSpPr>
      <p:sp>
        <p:nvSpPr>
          <p:cNvPr id="390" name="Google Shape;390;p1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1" name="Google Shape;391;p1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2" name="Google Shape;392;p1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3" name="Google Shape;393;p1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4" name="Google Shape;394;p1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5" name="Google Shape;39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 name="Google Shape;39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 name="Google Shape;39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8" name="Shape 398"/>
        <p:cNvGrpSpPr/>
        <p:nvPr/>
      </p:nvGrpSpPr>
      <p:grpSpPr>
        <a:xfrm>
          <a:off x="0" y="0"/>
          <a:ext cx="0" cy="0"/>
          <a:chOff x="0" y="0"/>
          <a:chExt cx="0" cy="0"/>
        </a:xfrm>
      </p:grpSpPr>
      <p:sp>
        <p:nvSpPr>
          <p:cNvPr id="399" name="Google Shape;39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0" name="Google Shape;40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1" name="Google Shape;40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2" name="Google Shape;40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3" name="Shape 403"/>
        <p:cNvGrpSpPr/>
        <p:nvPr/>
      </p:nvGrpSpPr>
      <p:grpSpPr>
        <a:xfrm>
          <a:off x="0" y="0"/>
          <a:ext cx="0" cy="0"/>
          <a:chOff x="0" y="0"/>
          <a:chExt cx="0" cy="0"/>
        </a:xfrm>
      </p:grpSpPr>
      <p:sp>
        <p:nvSpPr>
          <p:cNvPr id="404" name="Google Shape;40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7" name="Shape 407"/>
        <p:cNvGrpSpPr/>
        <p:nvPr/>
      </p:nvGrpSpPr>
      <p:grpSpPr>
        <a:xfrm>
          <a:off x="0" y="0"/>
          <a:ext cx="0" cy="0"/>
          <a:chOff x="0" y="0"/>
          <a:chExt cx="0" cy="0"/>
        </a:xfrm>
      </p:grpSpPr>
      <p:sp>
        <p:nvSpPr>
          <p:cNvPr id="408" name="Google Shape;408;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1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0" name="Google Shape;410;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1" name="Google Shape;41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14" name="Shape 414"/>
        <p:cNvGrpSpPr/>
        <p:nvPr/>
      </p:nvGrpSpPr>
      <p:grpSpPr>
        <a:xfrm>
          <a:off x="0" y="0"/>
          <a:ext cx="0" cy="0"/>
          <a:chOff x="0" y="0"/>
          <a:chExt cx="0" cy="0"/>
        </a:xfrm>
      </p:grpSpPr>
      <p:sp>
        <p:nvSpPr>
          <p:cNvPr id="415" name="Google Shape;41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17"/>
          <p:cNvSpPr/>
          <p:nvPr>
            <p:ph idx="2" type="pic"/>
          </p:nvPr>
        </p:nvSpPr>
        <p:spPr>
          <a:xfrm>
            <a:off x="5183188" y="987425"/>
            <a:ext cx="6172200" cy="4873625"/>
          </a:xfrm>
          <a:prstGeom prst="rect">
            <a:avLst/>
          </a:prstGeom>
          <a:noFill/>
          <a:ln>
            <a:noFill/>
          </a:ln>
        </p:spPr>
      </p:sp>
      <p:sp>
        <p:nvSpPr>
          <p:cNvPr id="417" name="Google Shape;417;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8" name="Google Shape;41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 name="Google Shape;41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21" name="Shape 421"/>
        <p:cNvGrpSpPr/>
        <p:nvPr/>
      </p:nvGrpSpPr>
      <p:grpSpPr>
        <a:xfrm>
          <a:off x="0" y="0"/>
          <a:ext cx="0" cy="0"/>
          <a:chOff x="0" y="0"/>
          <a:chExt cx="0" cy="0"/>
        </a:xfrm>
      </p:grpSpPr>
      <p:sp>
        <p:nvSpPr>
          <p:cNvPr id="422" name="Google Shape;42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3" name="Google Shape;423;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 name="Google Shape;42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6" name="Google Shape;42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27" name="Shape 427"/>
        <p:cNvGrpSpPr/>
        <p:nvPr/>
      </p:nvGrpSpPr>
      <p:grpSpPr>
        <a:xfrm>
          <a:off x="0" y="0"/>
          <a:ext cx="0" cy="0"/>
          <a:chOff x="0" y="0"/>
          <a:chExt cx="0" cy="0"/>
        </a:xfrm>
      </p:grpSpPr>
      <p:sp>
        <p:nvSpPr>
          <p:cNvPr id="428" name="Google Shape;428;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9" name="Google Shape;429;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 name="Google Shape;43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四项目录页">
  <p:cSld name="四项目录页">
    <p:spTree>
      <p:nvGrpSpPr>
        <p:cNvPr id="433" name="Shape 433"/>
        <p:cNvGrpSpPr/>
        <p:nvPr/>
      </p:nvGrpSpPr>
      <p:grpSpPr>
        <a:xfrm>
          <a:off x="0" y="0"/>
          <a:ext cx="0" cy="0"/>
          <a:chOff x="0" y="0"/>
          <a:chExt cx="0" cy="0"/>
        </a:xfrm>
      </p:grpSpPr>
      <p:sp>
        <p:nvSpPr>
          <p:cNvPr id="434" name="Google Shape;434;p20"/>
          <p:cNvSpPr txBox="1"/>
          <p:nvPr>
            <p:ph idx="1" type="body"/>
          </p:nvPr>
        </p:nvSpPr>
        <p:spPr>
          <a:xfrm>
            <a:off x="2110462" y="4440286"/>
            <a:ext cx="1493935" cy="678391"/>
          </a:xfrm>
          <a:prstGeom prst="rect">
            <a:avLst/>
          </a:prstGeom>
          <a:noFill/>
          <a:ln>
            <a:noFill/>
          </a:ln>
        </p:spPr>
        <p:txBody>
          <a:bodyPr anchorCtr="0" anchor="t" bIns="45700" lIns="91425" spcFirstLastPara="1" rIns="91425" wrap="square" tIns="45700">
            <a:spAutoFit/>
          </a:bodyPr>
          <a:lstStyle>
            <a:lvl1pPr indent="-228600" lvl="0" marL="457200" algn="l">
              <a:lnSpc>
                <a:spcPct val="6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20"/>
          <p:cNvSpPr/>
          <p:nvPr/>
        </p:nvSpPr>
        <p:spPr>
          <a:xfrm>
            <a:off x="6096000" y="1076279"/>
            <a:ext cx="6219825" cy="236320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20"/>
          <p:cNvSpPr/>
          <p:nvPr>
            <p:ph idx="2" type="pic"/>
          </p:nvPr>
        </p:nvSpPr>
        <p:spPr>
          <a:xfrm>
            <a:off x="689817" y="853629"/>
            <a:ext cx="5762087" cy="2262078"/>
          </a:xfrm>
          <a:prstGeom prst="rect">
            <a:avLst/>
          </a:prstGeom>
          <a:noFill/>
          <a:ln>
            <a:noFill/>
          </a:ln>
          <a:effectLst>
            <a:outerShdw blurRad="254000" rotWithShape="0" algn="ctr" dir="2700000" dist="165100">
              <a:srgbClr val="000000">
                <a:alpha val="40000"/>
              </a:srgbClr>
            </a:outerShdw>
          </a:effectLst>
        </p:spPr>
      </p:sp>
      <p:grpSp>
        <p:nvGrpSpPr>
          <p:cNvPr id="437" name="Google Shape;437;p20"/>
          <p:cNvGrpSpPr/>
          <p:nvPr/>
        </p:nvGrpSpPr>
        <p:grpSpPr>
          <a:xfrm>
            <a:off x="-6579190" y="-442650"/>
            <a:ext cx="24301094" cy="7743300"/>
            <a:chOff x="-6579190" y="-442650"/>
            <a:chExt cx="24301094" cy="7743300"/>
          </a:xfrm>
        </p:grpSpPr>
        <p:grpSp>
          <p:nvGrpSpPr>
            <p:cNvPr id="438" name="Google Shape;438;p20"/>
            <p:cNvGrpSpPr/>
            <p:nvPr/>
          </p:nvGrpSpPr>
          <p:grpSpPr>
            <a:xfrm>
              <a:off x="-6579190" y="-442650"/>
              <a:ext cx="15844379" cy="7743300"/>
              <a:chOff x="-7074490" y="-442650"/>
              <a:chExt cx="15844379" cy="7743300"/>
            </a:xfrm>
          </p:grpSpPr>
          <p:sp>
            <p:nvSpPr>
              <p:cNvPr id="439" name="Google Shape;439;p20"/>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20"/>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20"/>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20"/>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20"/>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20"/>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20"/>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20"/>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20"/>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20"/>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20"/>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20"/>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20"/>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20"/>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Google Shape;453;p20"/>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20"/>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20"/>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20"/>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20"/>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20"/>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59" name="Google Shape;459;p20"/>
            <p:cNvGrpSpPr/>
            <p:nvPr/>
          </p:nvGrpSpPr>
          <p:grpSpPr>
            <a:xfrm>
              <a:off x="1877525" y="-442650"/>
              <a:ext cx="15844379" cy="7743300"/>
              <a:chOff x="-7074490" y="-442650"/>
              <a:chExt cx="15844379" cy="7743300"/>
            </a:xfrm>
          </p:grpSpPr>
          <p:sp>
            <p:nvSpPr>
              <p:cNvPr id="460" name="Google Shape;460;p20"/>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20"/>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Google Shape;462;p20"/>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20"/>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20"/>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20"/>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20"/>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20"/>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20"/>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20"/>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20"/>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 name="Google Shape;471;p20"/>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20"/>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20"/>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20"/>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20"/>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20"/>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20"/>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20"/>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20"/>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cxnSp>
        <p:nvCxnSpPr>
          <p:cNvPr id="480" name="Google Shape;480;p20"/>
          <p:cNvCxnSpPr/>
          <p:nvPr/>
        </p:nvCxnSpPr>
        <p:spPr>
          <a:xfrm>
            <a:off x="695325" y="495280"/>
            <a:ext cx="209550" cy="0"/>
          </a:xfrm>
          <a:prstGeom prst="straightConnector1">
            <a:avLst/>
          </a:prstGeom>
          <a:noFill/>
          <a:ln cap="flat" cmpd="sng" w="12700">
            <a:solidFill>
              <a:srgbClr val="3F3F3F"/>
            </a:solidFill>
            <a:prstDash val="solid"/>
            <a:miter lim="800000"/>
            <a:headEnd len="sm" w="sm" type="none"/>
            <a:tailEnd len="sm" w="sm" type="none"/>
          </a:ln>
        </p:spPr>
      </p:cxnSp>
      <p:cxnSp>
        <p:nvCxnSpPr>
          <p:cNvPr id="481" name="Google Shape;481;p20"/>
          <p:cNvCxnSpPr/>
          <p:nvPr/>
        </p:nvCxnSpPr>
        <p:spPr>
          <a:xfrm>
            <a:off x="695325" y="547667"/>
            <a:ext cx="119063" cy="0"/>
          </a:xfrm>
          <a:prstGeom prst="straightConnector1">
            <a:avLst/>
          </a:prstGeom>
          <a:noFill/>
          <a:ln cap="flat" cmpd="sng" w="12700">
            <a:solidFill>
              <a:srgbClr val="3F3F3F"/>
            </a:solidFill>
            <a:prstDash val="solid"/>
            <a:miter lim="800000"/>
            <a:headEnd len="sm" w="sm" type="none"/>
            <a:tailEnd len="sm" w="sm" type="none"/>
          </a:ln>
        </p:spPr>
      </p:cxnSp>
      <p:grpSp>
        <p:nvGrpSpPr>
          <p:cNvPr id="482" name="Google Shape;482;p20"/>
          <p:cNvGrpSpPr/>
          <p:nvPr/>
        </p:nvGrpSpPr>
        <p:grpSpPr>
          <a:xfrm>
            <a:off x="695325" y="6292750"/>
            <a:ext cx="10801350" cy="3266"/>
            <a:chOff x="695325" y="6292750"/>
            <a:chExt cx="10801350" cy="3266"/>
          </a:xfrm>
        </p:grpSpPr>
        <p:cxnSp>
          <p:nvCxnSpPr>
            <p:cNvPr id="483" name="Google Shape;483;p20"/>
            <p:cNvCxnSpPr/>
            <p:nvPr/>
          </p:nvCxnSpPr>
          <p:spPr>
            <a:xfrm>
              <a:off x="695325" y="6296016"/>
              <a:ext cx="10801350" cy="0"/>
            </a:xfrm>
            <a:prstGeom prst="straightConnector1">
              <a:avLst/>
            </a:prstGeom>
            <a:noFill/>
            <a:ln cap="flat" cmpd="sng" w="9525">
              <a:solidFill>
                <a:srgbClr val="3F3F3F"/>
              </a:solidFill>
              <a:prstDash val="solid"/>
              <a:miter lim="800000"/>
              <a:headEnd len="sm" w="sm" type="none"/>
              <a:tailEnd len="sm" w="sm" type="none"/>
            </a:ln>
          </p:spPr>
        </p:cxnSp>
        <p:cxnSp>
          <p:nvCxnSpPr>
            <p:cNvPr id="484" name="Google Shape;484;p20"/>
            <p:cNvCxnSpPr/>
            <p:nvPr/>
          </p:nvCxnSpPr>
          <p:spPr>
            <a:xfrm>
              <a:off x="695325" y="6292750"/>
              <a:ext cx="362857" cy="0"/>
            </a:xfrm>
            <a:prstGeom prst="straightConnector1">
              <a:avLst/>
            </a:prstGeom>
            <a:noFill/>
            <a:ln cap="flat" cmpd="sng" w="19050">
              <a:solidFill>
                <a:srgbClr val="3F3F3F"/>
              </a:solidFill>
              <a:prstDash val="solid"/>
              <a:miter lim="800000"/>
              <a:headEnd len="sm" w="sm" type="none"/>
              <a:tailEnd len="sm" w="sm" type="none"/>
            </a:ln>
          </p:spPr>
        </p:cxnSp>
      </p:grpSp>
      <p:sp>
        <p:nvSpPr>
          <p:cNvPr id="485" name="Google Shape;485;p20"/>
          <p:cNvSpPr txBox="1"/>
          <p:nvPr/>
        </p:nvSpPr>
        <p:spPr>
          <a:xfrm>
            <a:off x="1518028" y="4514458"/>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D8D8D8"/>
                </a:solidFill>
                <a:latin typeface="Calibri"/>
                <a:ea typeface="Calibri"/>
                <a:cs typeface="Calibri"/>
                <a:sym typeface="Calibri"/>
              </a:rPr>
              <a:t>01</a:t>
            </a:r>
            <a:endParaRPr sz="3600">
              <a:solidFill>
                <a:srgbClr val="D8D8D8"/>
              </a:solidFill>
              <a:latin typeface="Calibri"/>
              <a:ea typeface="Calibri"/>
              <a:cs typeface="Calibri"/>
              <a:sym typeface="Calibri"/>
            </a:endParaRPr>
          </a:p>
        </p:txBody>
      </p:sp>
      <p:sp>
        <p:nvSpPr>
          <p:cNvPr id="486" name="Google Shape;486;p20"/>
          <p:cNvSpPr/>
          <p:nvPr/>
        </p:nvSpPr>
        <p:spPr>
          <a:xfrm>
            <a:off x="1919605" y="4468728"/>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20"/>
          <p:cNvSpPr txBox="1"/>
          <p:nvPr/>
        </p:nvSpPr>
        <p:spPr>
          <a:xfrm>
            <a:off x="4181212" y="4513543"/>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D8D8D8"/>
                </a:solidFill>
                <a:latin typeface="Calibri"/>
                <a:ea typeface="Calibri"/>
                <a:cs typeface="Calibri"/>
                <a:sym typeface="Calibri"/>
              </a:rPr>
              <a:t>02</a:t>
            </a:r>
            <a:endParaRPr sz="3600">
              <a:solidFill>
                <a:srgbClr val="D8D8D8"/>
              </a:solidFill>
              <a:latin typeface="Calibri"/>
              <a:ea typeface="Calibri"/>
              <a:cs typeface="Calibri"/>
              <a:sym typeface="Calibri"/>
            </a:endParaRPr>
          </a:p>
        </p:txBody>
      </p:sp>
      <p:sp>
        <p:nvSpPr>
          <p:cNvPr id="488" name="Google Shape;488;p20"/>
          <p:cNvSpPr/>
          <p:nvPr/>
        </p:nvSpPr>
        <p:spPr>
          <a:xfrm>
            <a:off x="4582789" y="4450676"/>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 name="Google Shape;489;p20"/>
          <p:cNvSpPr txBox="1"/>
          <p:nvPr/>
        </p:nvSpPr>
        <p:spPr>
          <a:xfrm>
            <a:off x="6857951" y="4521656"/>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D8D8D8"/>
                </a:solidFill>
                <a:latin typeface="Calibri"/>
                <a:ea typeface="Calibri"/>
                <a:cs typeface="Calibri"/>
                <a:sym typeface="Calibri"/>
              </a:rPr>
              <a:t>03</a:t>
            </a:r>
            <a:endParaRPr sz="3600">
              <a:solidFill>
                <a:srgbClr val="D8D8D8"/>
              </a:solidFill>
              <a:latin typeface="Calibri"/>
              <a:ea typeface="Calibri"/>
              <a:cs typeface="Calibri"/>
              <a:sym typeface="Calibri"/>
            </a:endParaRPr>
          </a:p>
        </p:txBody>
      </p:sp>
      <p:sp>
        <p:nvSpPr>
          <p:cNvPr id="490" name="Google Shape;490;p20"/>
          <p:cNvSpPr/>
          <p:nvPr/>
        </p:nvSpPr>
        <p:spPr>
          <a:xfrm>
            <a:off x="7259528" y="4470916"/>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20"/>
          <p:cNvSpPr txBox="1"/>
          <p:nvPr/>
        </p:nvSpPr>
        <p:spPr>
          <a:xfrm>
            <a:off x="7409931" y="2677055"/>
            <a:ext cx="427552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rgbClr val="3F3F3F"/>
                </a:solidFill>
                <a:latin typeface="Calibri"/>
                <a:ea typeface="Calibri"/>
                <a:cs typeface="Calibri"/>
                <a:sym typeface="Calibri"/>
              </a:rPr>
              <a:t>CONTENT</a:t>
            </a:r>
            <a:endParaRPr b="1" sz="6600">
              <a:solidFill>
                <a:srgbClr val="3F3F3F"/>
              </a:solidFill>
              <a:latin typeface="Calibri"/>
              <a:ea typeface="Calibri"/>
              <a:cs typeface="Calibri"/>
              <a:sym typeface="Calibri"/>
            </a:endParaRPr>
          </a:p>
        </p:txBody>
      </p:sp>
      <p:sp>
        <p:nvSpPr>
          <p:cNvPr id="492" name="Google Shape;492;p20"/>
          <p:cNvSpPr/>
          <p:nvPr/>
        </p:nvSpPr>
        <p:spPr>
          <a:xfrm>
            <a:off x="10629900" y="1101680"/>
            <a:ext cx="590550" cy="165145"/>
          </a:xfrm>
          <a:prstGeom prst="rect">
            <a:avLst/>
          </a:prstGeom>
          <a:solidFill>
            <a:srgbClr val="3F3F3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 name="Google Shape;493;p20"/>
          <p:cNvSpPr txBox="1"/>
          <p:nvPr>
            <p:ph idx="3" type="body"/>
          </p:nvPr>
        </p:nvSpPr>
        <p:spPr>
          <a:xfrm>
            <a:off x="4766008" y="4440286"/>
            <a:ext cx="1493935" cy="678391"/>
          </a:xfrm>
          <a:prstGeom prst="rect">
            <a:avLst/>
          </a:prstGeom>
          <a:noFill/>
          <a:ln>
            <a:noFill/>
          </a:ln>
        </p:spPr>
        <p:txBody>
          <a:bodyPr anchorCtr="0" anchor="t" bIns="45700" lIns="91425" spcFirstLastPara="1" rIns="91425" wrap="square" tIns="45700">
            <a:spAutoFit/>
          </a:bodyPr>
          <a:lstStyle>
            <a:lvl1pPr indent="-228600" lvl="0" marL="457200" algn="l">
              <a:lnSpc>
                <a:spcPct val="6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20"/>
          <p:cNvSpPr txBox="1"/>
          <p:nvPr>
            <p:ph idx="4" type="body"/>
          </p:nvPr>
        </p:nvSpPr>
        <p:spPr>
          <a:xfrm>
            <a:off x="7421554" y="4440286"/>
            <a:ext cx="1493935" cy="678391"/>
          </a:xfrm>
          <a:prstGeom prst="rect">
            <a:avLst/>
          </a:prstGeom>
          <a:noFill/>
          <a:ln>
            <a:noFill/>
          </a:ln>
        </p:spPr>
        <p:txBody>
          <a:bodyPr anchorCtr="0" anchor="t" bIns="45700" lIns="91425" spcFirstLastPara="1" rIns="91425" wrap="square" tIns="45700">
            <a:spAutoFit/>
          </a:bodyPr>
          <a:lstStyle>
            <a:lvl1pPr indent="-228600" lvl="0" marL="457200" algn="l">
              <a:lnSpc>
                <a:spcPct val="6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20"/>
          <p:cNvSpPr txBox="1"/>
          <p:nvPr/>
        </p:nvSpPr>
        <p:spPr>
          <a:xfrm>
            <a:off x="9483235" y="4521656"/>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D8D8D8"/>
                </a:solidFill>
                <a:latin typeface="Calibri"/>
                <a:ea typeface="Calibri"/>
                <a:cs typeface="Calibri"/>
                <a:sym typeface="Calibri"/>
              </a:rPr>
              <a:t>04</a:t>
            </a:r>
            <a:endParaRPr sz="3600">
              <a:solidFill>
                <a:srgbClr val="D8D8D8"/>
              </a:solidFill>
              <a:latin typeface="Calibri"/>
              <a:ea typeface="Calibri"/>
              <a:cs typeface="Calibri"/>
              <a:sym typeface="Calibri"/>
            </a:endParaRPr>
          </a:p>
        </p:txBody>
      </p:sp>
      <p:sp>
        <p:nvSpPr>
          <p:cNvPr id="496" name="Google Shape;496;p20"/>
          <p:cNvSpPr/>
          <p:nvPr/>
        </p:nvSpPr>
        <p:spPr>
          <a:xfrm>
            <a:off x="9884812" y="4470916"/>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20"/>
          <p:cNvSpPr txBox="1"/>
          <p:nvPr>
            <p:ph idx="5" type="body"/>
          </p:nvPr>
        </p:nvSpPr>
        <p:spPr>
          <a:xfrm>
            <a:off x="10077101" y="4440286"/>
            <a:ext cx="1493935" cy="678391"/>
          </a:xfrm>
          <a:prstGeom prst="rect">
            <a:avLst/>
          </a:prstGeom>
          <a:noFill/>
          <a:ln>
            <a:noFill/>
          </a:ln>
        </p:spPr>
        <p:txBody>
          <a:bodyPr anchorCtr="0" anchor="t" bIns="45700" lIns="91425" spcFirstLastPara="1" rIns="91425" wrap="square" tIns="45700">
            <a:spAutoFit/>
          </a:bodyPr>
          <a:lstStyle>
            <a:lvl1pPr indent="-228600" lvl="0" marL="457200" algn="l">
              <a:lnSpc>
                <a:spcPct val="6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2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3F3F3F"/>
                </a:solidFill>
              </a:defRPr>
            </a:lvl1pPr>
            <a:lvl2pPr lvl="1">
              <a:buNone/>
              <a:defRPr sz="1300">
                <a:solidFill>
                  <a:srgbClr val="3F3F3F"/>
                </a:solidFill>
              </a:defRPr>
            </a:lvl2pPr>
            <a:lvl3pPr lvl="2">
              <a:buNone/>
              <a:defRPr sz="1300">
                <a:solidFill>
                  <a:srgbClr val="3F3F3F"/>
                </a:solidFill>
              </a:defRPr>
            </a:lvl3pPr>
            <a:lvl4pPr lvl="3">
              <a:buNone/>
              <a:defRPr sz="1300">
                <a:solidFill>
                  <a:srgbClr val="3F3F3F"/>
                </a:solidFill>
              </a:defRPr>
            </a:lvl4pPr>
            <a:lvl5pPr lvl="4">
              <a:buNone/>
              <a:defRPr sz="1300">
                <a:solidFill>
                  <a:srgbClr val="3F3F3F"/>
                </a:solidFill>
              </a:defRPr>
            </a:lvl5pPr>
            <a:lvl6pPr lvl="5">
              <a:buNone/>
              <a:defRPr sz="1300">
                <a:solidFill>
                  <a:srgbClr val="3F3F3F"/>
                </a:solidFill>
              </a:defRPr>
            </a:lvl6pPr>
            <a:lvl7pPr lvl="6">
              <a:buNone/>
              <a:defRPr sz="1300">
                <a:solidFill>
                  <a:srgbClr val="3F3F3F"/>
                </a:solidFill>
              </a:defRPr>
            </a:lvl7pPr>
            <a:lvl8pPr lvl="7">
              <a:buNone/>
              <a:defRPr sz="1300">
                <a:solidFill>
                  <a:srgbClr val="3F3F3F"/>
                </a:solidFill>
              </a:defRPr>
            </a:lvl8pPr>
            <a:lvl9pPr lvl="8">
              <a:buNone/>
              <a:defRPr sz="1300">
                <a:solidFill>
                  <a:srgbClr val="3F3F3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2">
  <p:cSld name="正文页2">
    <p:spTree>
      <p:nvGrpSpPr>
        <p:cNvPr id="62" name="Shape 62"/>
        <p:cNvGrpSpPr/>
        <p:nvPr/>
      </p:nvGrpSpPr>
      <p:grpSpPr>
        <a:xfrm>
          <a:off x="0" y="0"/>
          <a:ext cx="0" cy="0"/>
          <a:chOff x="0" y="0"/>
          <a:chExt cx="0" cy="0"/>
        </a:xfrm>
      </p:grpSpPr>
      <p:sp>
        <p:nvSpPr>
          <p:cNvPr id="63" name="Google Shape;63;p3"/>
          <p:cNvSpPr/>
          <p:nvPr/>
        </p:nvSpPr>
        <p:spPr>
          <a:xfrm>
            <a:off x="708025" y="2423409"/>
            <a:ext cx="2141933" cy="3120141"/>
          </a:xfrm>
          <a:prstGeom prst="rect">
            <a:avLst/>
          </a:prstGeom>
          <a:noFill/>
          <a:ln cap="flat" cmpd="sng" w="190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 name="Google Shape;64;p3"/>
          <p:cNvSpPr/>
          <p:nvPr/>
        </p:nvSpPr>
        <p:spPr>
          <a:xfrm>
            <a:off x="4276536" y="2000253"/>
            <a:ext cx="5756667" cy="360997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 name="Google Shape;65;p3"/>
          <p:cNvSpPr/>
          <p:nvPr>
            <p:ph idx="2" type="pic"/>
          </p:nvPr>
        </p:nvSpPr>
        <p:spPr>
          <a:xfrm>
            <a:off x="1779846" y="1737916"/>
            <a:ext cx="2761455" cy="4100918"/>
          </a:xfrm>
          <a:prstGeom prst="rect">
            <a:avLst/>
          </a:prstGeom>
          <a:noFill/>
          <a:ln>
            <a:noFill/>
          </a:ln>
          <a:effectLst>
            <a:outerShdw blurRad="254000" rotWithShape="0" algn="ctr" dir="2700000" dist="165100">
              <a:srgbClr val="000000">
                <a:alpha val="40000"/>
              </a:srgbClr>
            </a:outerShdw>
          </a:effectLst>
        </p:spPr>
      </p:sp>
      <p:grpSp>
        <p:nvGrpSpPr>
          <p:cNvPr id="66" name="Google Shape;66;p3"/>
          <p:cNvGrpSpPr/>
          <p:nvPr/>
        </p:nvGrpSpPr>
        <p:grpSpPr>
          <a:xfrm>
            <a:off x="-6579190" y="-442650"/>
            <a:ext cx="24301094" cy="7743300"/>
            <a:chOff x="-6579190" y="-442650"/>
            <a:chExt cx="24301094" cy="7743300"/>
          </a:xfrm>
        </p:grpSpPr>
        <p:grpSp>
          <p:nvGrpSpPr>
            <p:cNvPr id="67" name="Google Shape;67;p3"/>
            <p:cNvGrpSpPr/>
            <p:nvPr/>
          </p:nvGrpSpPr>
          <p:grpSpPr>
            <a:xfrm>
              <a:off x="-6579190" y="-442650"/>
              <a:ext cx="15844379" cy="7743300"/>
              <a:chOff x="-7074490" y="-442650"/>
              <a:chExt cx="15844379" cy="7743300"/>
            </a:xfrm>
          </p:grpSpPr>
          <p:sp>
            <p:nvSpPr>
              <p:cNvPr id="68" name="Google Shape;68;p3"/>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3"/>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3"/>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3"/>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3"/>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3"/>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3"/>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p3"/>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3"/>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 name="Google Shape;77;p3"/>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 name="Google Shape;78;p3"/>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3"/>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3"/>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3"/>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3"/>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3"/>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3"/>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3"/>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3"/>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3"/>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8" name="Google Shape;88;p3"/>
            <p:cNvGrpSpPr/>
            <p:nvPr/>
          </p:nvGrpSpPr>
          <p:grpSpPr>
            <a:xfrm>
              <a:off x="1877525" y="-442650"/>
              <a:ext cx="15844379" cy="7743300"/>
              <a:chOff x="-7074490" y="-442650"/>
              <a:chExt cx="15844379" cy="7743300"/>
            </a:xfrm>
          </p:grpSpPr>
          <p:sp>
            <p:nvSpPr>
              <p:cNvPr id="89" name="Google Shape;89;p3"/>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 name="Google Shape;90;p3"/>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 name="Google Shape;91;p3"/>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3"/>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3"/>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3"/>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3"/>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3"/>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3"/>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3"/>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3"/>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3"/>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3"/>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3"/>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3"/>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3"/>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3"/>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3"/>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3"/>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3"/>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09" name="Google Shape;109;p3"/>
          <p:cNvSpPr/>
          <p:nvPr/>
        </p:nvSpPr>
        <p:spPr>
          <a:xfrm>
            <a:off x="-343825" y="714810"/>
            <a:ext cx="1523999" cy="66116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3"/>
          <p:cNvSpPr/>
          <p:nvPr/>
        </p:nvSpPr>
        <p:spPr>
          <a:xfrm>
            <a:off x="0" y="669759"/>
            <a:ext cx="540544" cy="90101"/>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3"/>
          <p:cNvSpPr txBox="1"/>
          <p:nvPr>
            <p:ph type="title"/>
          </p:nvPr>
        </p:nvSpPr>
        <p:spPr>
          <a:xfrm>
            <a:off x="597866" y="495734"/>
            <a:ext cx="2141933" cy="880241"/>
          </a:xfrm>
          <a:prstGeom prst="rect">
            <a:avLst/>
          </a:prstGeom>
          <a:noFill/>
          <a:ln>
            <a:noFill/>
          </a:ln>
        </p:spPr>
        <p:txBody>
          <a:bodyPr anchorCtr="0" anchor="ctr" bIns="45700" lIns="91425" spcFirstLastPara="1" rIns="91425" wrap="square" tIns="45700">
            <a:spAutoFit/>
          </a:bodyPr>
          <a:lstStyle>
            <a:lvl1pPr lvl="0" algn="l">
              <a:lnSpc>
                <a:spcPct val="60000"/>
              </a:lnSpc>
              <a:spcBef>
                <a:spcPts val="0"/>
              </a:spcBef>
              <a:spcAft>
                <a:spcPts val="0"/>
              </a:spcAft>
              <a:buClr>
                <a:srgbClr val="3F3F3F"/>
              </a:buClr>
              <a:buSzPts val="3200"/>
              <a:buFont typeface="Calibri"/>
              <a:buNone/>
              <a:defRPr b="1" sz="3200">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六项目录页">
  <p:cSld name="六项目录页">
    <p:spTree>
      <p:nvGrpSpPr>
        <p:cNvPr id="499" name="Shape 499"/>
        <p:cNvGrpSpPr/>
        <p:nvPr/>
      </p:nvGrpSpPr>
      <p:grpSpPr>
        <a:xfrm>
          <a:off x="0" y="0"/>
          <a:ext cx="0" cy="0"/>
          <a:chOff x="0" y="0"/>
          <a:chExt cx="0" cy="0"/>
        </a:xfrm>
      </p:grpSpPr>
      <p:sp>
        <p:nvSpPr>
          <p:cNvPr id="500" name="Google Shape;500;p21"/>
          <p:cNvSpPr txBox="1"/>
          <p:nvPr>
            <p:ph idx="1" type="body"/>
          </p:nvPr>
        </p:nvSpPr>
        <p:spPr>
          <a:xfrm>
            <a:off x="3702530" y="4038092"/>
            <a:ext cx="1493935" cy="678391"/>
          </a:xfrm>
          <a:prstGeom prst="rect">
            <a:avLst/>
          </a:prstGeom>
          <a:noFill/>
          <a:ln>
            <a:noFill/>
          </a:ln>
        </p:spPr>
        <p:txBody>
          <a:bodyPr anchorCtr="0" anchor="t" bIns="45700" lIns="91425" spcFirstLastPara="1" rIns="91425" wrap="square" tIns="45700">
            <a:spAutoFit/>
          </a:bodyPr>
          <a:lstStyle>
            <a:lvl1pPr indent="-228600" lvl="0" marL="457200" algn="l">
              <a:lnSpc>
                <a:spcPct val="6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21"/>
          <p:cNvSpPr/>
          <p:nvPr/>
        </p:nvSpPr>
        <p:spPr>
          <a:xfrm>
            <a:off x="6096000" y="1076279"/>
            <a:ext cx="6219825" cy="226207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21"/>
          <p:cNvSpPr/>
          <p:nvPr>
            <p:ph idx="2" type="pic"/>
          </p:nvPr>
        </p:nvSpPr>
        <p:spPr>
          <a:xfrm>
            <a:off x="689817" y="853629"/>
            <a:ext cx="5762087" cy="2262078"/>
          </a:xfrm>
          <a:prstGeom prst="rect">
            <a:avLst/>
          </a:prstGeom>
          <a:noFill/>
          <a:ln>
            <a:noFill/>
          </a:ln>
          <a:effectLst>
            <a:outerShdw blurRad="254000" rotWithShape="0" algn="ctr" dir="2700000" dist="165100">
              <a:srgbClr val="000000">
                <a:alpha val="40000"/>
              </a:srgbClr>
            </a:outerShdw>
          </a:effectLst>
        </p:spPr>
      </p:sp>
      <p:grpSp>
        <p:nvGrpSpPr>
          <p:cNvPr id="503" name="Google Shape;503;p21"/>
          <p:cNvGrpSpPr/>
          <p:nvPr/>
        </p:nvGrpSpPr>
        <p:grpSpPr>
          <a:xfrm>
            <a:off x="-6579190" y="-442650"/>
            <a:ext cx="24301094" cy="7743300"/>
            <a:chOff x="-6579190" y="-442650"/>
            <a:chExt cx="24301094" cy="7743300"/>
          </a:xfrm>
        </p:grpSpPr>
        <p:grpSp>
          <p:nvGrpSpPr>
            <p:cNvPr id="504" name="Google Shape;504;p21"/>
            <p:cNvGrpSpPr/>
            <p:nvPr/>
          </p:nvGrpSpPr>
          <p:grpSpPr>
            <a:xfrm>
              <a:off x="-6579190" y="-442650"/>
              <a:ext cx="15844379" cy="7743300"/>
              <a:chOff x="-7074490" y="-442650"/>
              <a:chExt cx="15844379" cy="7743300"/>
            </a:xfrm>
          </p:grpSpPr>
          <p:sp>
            <p:nvSpPr>
              <p:cNvPr id="505" name="Google Shape;505;p21"/>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21"/>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21"/>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 name="Google Shape;508;p21"/>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21"/>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21"/>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21"/>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21"/>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p21"/>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21"/>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21"/>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21"/>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21"/>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21"/>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 name="Google Shape;519;p21"/>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 name="Google Shape;520;p21"/>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p21"/>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21"/>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p21"/>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p21"/>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25" name="Google Shape;525;p21"/>
            <p:cNvGrpSpPr/>
            <p:nvPr/>
          </p:nvGrpSpPr>
          <p:grpSpPr>
            <a:xfrm>
              <a:off x="1877525" y="-442650"/>
              <a:ext cx="15844379" cy="7743300"/>
              <a:chOff x="-7074490" y="-442650"/>
              <a:chExt cx="15844379" cy="7743300"/>
            </a:xfrm>
          </p:grpSpPr>
          <p:sp>
            <p:nvSpPr>
              <p:cNvPr id="526" name="Google Shape;526;p21"/>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21"/>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21"/>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21"/>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 name="Google Shape;530;p21"/>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Google Shape;531;p21"/>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21"/>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21"/>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21"/>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21"/>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21"/>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 name="Google Shape;537;p21"/>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21"/>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21"/>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21"/>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21"/>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21"/>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21"/>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 name="Google Shape;544;p21"/>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21"/>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cxnSp>
        <p:nvCxnSpPr>
          <p:cNvPr id="546" name="Google Shape;546;p21"/>
          <p:cNvCxnSpPr/>
          <p:nvPr/>
        </p:nvCxnSpPr>
        <p:spPr>
          <a:xfrm>
            <a:off x="695325" y="495280"/>
            <a:ext cx="209550" cy="0"/>
          </a:xfrm>
          <a:prstGeom prst="straightConnector1">
            <a:avLst/>
          </a:prstGeom>
          <a:noFill/>
          <a:ln cap="flat" cmpd="sng" w="12700">
            <a:solidFill>
              <a:srgbClr val="3F3F3F"/>
            </a:solidFill>
            <a:prstDash val="solid"/>
            <a:miter lim="800000"/>
            <a:headEnd len="sm" w="sm" type="none"/>
            <a:tailEnd len="sm" w="sm" type="none"/>
          </a:ln>
        </p:spPr>
      </p:cxnSp>
      <p:cxnSp>
        <p:nvCxnSpPr>
          <p:cNvPr id="547" name="Google Shape;547;p21"/>
          <p:cNvCxnSpPr/>
          <p:nvPr/>
        </p:nvCxnSpPr>
        <p:spPr>
          <a:xfrm>
            <a:off x="695325" y="547667"/>
            <a:ext cx="119063" cy="0"/>
          </a:xfrm>
          <a:prstGeom prst="straightConnector1">
            <a:avLst/>
          </a:prstGeom>
          <a:noFill/>
          <a:ln cap="flat" cmpd="sng" w="12700">
            <a:solidFill>
              <a:srgbClr val="3F3F3F"/>
            </a:solidFill>
            <a:prstDash val="solid"/>
            <a:miter lim="800000"/>
            <a:headEnd len="sm" w="sm" type="none"/>
            <a:tailEnd len="sm" w="sm" type="none"/>
          </a:ln>
        </p:spPr>
      </p:cxnSp>
      <p:grpSp>
        <p:nvGrpSpPr>
          <p:cNvPr id="548" name="Google Shape;548;p21"/>
          <p:cNvGrpSpPr/>
          <p:nvPr/>
        </p:nvGrpSpPr>
        <p:grpSpPr>
          <a:xfrm>
            <a:off x="695325" y="6292750"/>
            <a:ext cx="10801350" cy="3266"/>
            <a:chOff x="695325" y="6292750"/>
            <a:chExt cx="10801350" cy="3266"/>
          </a:xfrm>
        </p:grpSpPr>
        <p:cxnSp>
          <p:nvCxnSpPr>
            <p:cNvPr id="549" name="Google Shape;549;p21"/>
            <p:cNvCxnSpPr/>
            <p:nvPr/>
          </p:nvCxnSpPr>
          <p:spPr>
            <a:xfrm>
              <a:off x="695325" y="6296016"/>
              <a:ext cx="10801350" cy="0"/>
            </a:xfrm>
            <a:prstGeom prst="straightConnector1">
              <a:avLst/>
            </a:prstGeom>
            <a:noFill/>
            <a:ln cap="flat" cmpd="sng" w="9525">
              <a:solidFill>
                <a:srgbClr val="3F3F3F"/>
              </a:solidFill>
              <a:prstDash val="solid"/>
              <a:miter lim="800000"/>
              <a:headEnd len="sm" w="sm" type="none"/>
              <a:tailEnd len="sm" w="sm" type="none"/>
            </a:ln>
          </p:spPr>
        </p:cxnSp>
        <p:cxnSp>
          <p:nvCxnSpPr>
            <p:cNvPr id="550" name="Google Shape;550;p21"/>
            <p:cNvCxnSpPr/>
            <p:nvPr/>
          </p:nvCxnSpPr>
          <p:spPr>
            <a:xfrm>
              <a:off x="695325" y="6292750"/>
              <a:ext cx="362857" cy="0"/>
            </a:xfrm>
            <a:prstGeom prst="straightConnector1">
              <a:avLst/>
            </a:prstGeom>
            <a:noFill/>
            <a:ln cap="flat" cmpd="sng" w="19050">
              <a:solidFill>
                <a:srgbClr val="3F3F3F"/>
              </a:solidFill>
              <a:prstDash val="solid"/>
              <a:miter lim="800000"/>
              <a:headEnd len="sm" w="sm" type="none"/>
              <a:tailEnd len="sm" w="sm" type="none"/>
            </a:ln>
          </p:spPr>
        </p:cxnSp>
      </p:grpSp>
      <p:sp>
        <p:nvSpPr>
          <p:cNvPr id="551" name="Google Shape;551;p21"/>
          <p:cNvSpPr txBox="1"/>
          <p:nvPr/>
        </p:nvSpPr>
        <p:spPr>
          <a:xfrm>
            <a:off x="3110096" y="4112264"/>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D8D8D8"/>
                </a:solidFill>
                <a:latin typeface="Calibri"/>
                <a:ea typeface="Calibri"/>
                <a:cs typeface="Calibri"/>
                <a:sym typeface="Calibri"/>
              </a:rPr>
              <a:t>01</a:t>
            </a:r>
            <a:endParaRPr sz="3600">
              <a:solidFill>
                <a:srgbClr val="D8D8D8"/>
              </a:solidFill>
              <a:latin typeface="Calibri"/>
              <a:ea typeface="Calibri"/>
              <a:cs typeface="Calibri"/>
              <a:sym typeface="Calibri"/>
            </a:endParaRPr>
          </a:p>
        </p:txBody>
      </p:sp>
      <p:sp>
        <p:nvSpPr>
          <p:cNvPr id="552" name="Google Shape;552;p21"/>
          <p:cNvSpPr/>
          <p:nvPr/>
        </p:nvSpPr>
        <p:spPr>
          <a:xfrm>
            <a:off x="3511673" y="4066534"/>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p21"/>
          <p:cNvSpPr txBox="1"/>
          <p:nvPr/>
        </p:nvSpPr>
        <p:spPr>
          <a:xfrm>
            <a:off x="5989180" y="4111349"/>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D8D8D8"/>
                </a:solidFill>
                <a:latin typeface="Calibri"/>
                <a:ea typeface="Calibri"/>
                <a:cs typeface="Calibri"/>
                <a:sym typeface="Calibri"/>
              </a:rPr>
              <a:t>02</a:t>
            </a:r>
            <a:endParaRPr sz="3600">
              <a:solidFill>
                <a:srgbClr val="D8D8D8"/>
              </a:solidFill>
              <a:latin typeface="Calibri"/>
              <a:ea typeface="Calibri"/>
              <a:cs typeface="Calibri"/>
              <a:sym typeface="Calibri"/>
            </a:endParaRPr>
          </a:p>
        </p:txBody>
      </p:sp>
      <p:sp>
        <p:nvSpPr>
          <p:cNvPr id="554" name="Google Shape;554;p21"/>
          <p:cNvSpPr/>
          <p:nvPr/>
        </p:nvSpPr>
        <p:spPr>
          <a:xfrm>
            <a:off x="6390757" y="4048482"/>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21"/>
          <p:cNvSpPr txBox="1"/>
          <p:nvPr/>
        </p:nvSpPr>
        <p:spPr>
          <a:xfrm>
            <a:off x="8869119" y="4119462"/>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D8D8D8"/>
                </a:solidFill>
                <a:latin typeface="Calibri"/>
                <a:ea typeface="Calibri"/>
                <a:cs typeface="Calibri"/>
                <a:sym typeface="Calibri"/>
              </a:rPr>
              <a:t>03</a:t>
            </a:r>
            <a:endParaRPr sz="3600">
              <a:solidFill>
                <a:srgbClr val="D8D8D8"/>
              </a:solidFill>
              <a:latin typeface="Calibri"/>
              <a:ea typeface="Calibri"/>
              <a:cs typeface="Calibri"/>
              <a:sym typeface="Calibri"/>
            </a:endParaRPr>
          </a:p>
        </p:txBody>
      </p:sp>
      <p:sp>
        <p:nvSpPr>
          <p:cNvPr id="556" name="Google Shape;556;p21"/>
          <p:cNvSpPr/>
          <p:nvPr/>
        </p:nvSpPr>
        <p:spPr>
          <a:xfrm>
            <a:off x="9270696" y="4068722"/>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p21"/>
          <p:cNvSpPr txBox="1"/>
          <p:nvPr/>
        </p:nvSpPr>
        <p:spPr>
          <a:xfrm>
            <a:off x="7409931" y="2641071"/>
            <a:ext cx="427552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rgbClr val="3F3F3F"/>
                </a:solidFill>
                <a:latin typeface="Calibri"/>
                <a:ea typeface="Calibri"/>
                <a:cs typeface="Calibri"/>
                <a:sym typeface="Calibri"/>
              </a:rPr>
              <a:t>CONTENT</a:t>
            </a:r>
            <a:endParaRPr b="1" sz="6600">
              <a:solidFill>
                <a:srgbClr val="3F3F3F"/>
              </a:solidFill>
              <a:latin typeface="Calibri"/>
              <a:ea typeface="Calibri"/>
              <a:cs typeface="Calibri"/>
              <a:sym typeface="Calibri"/>
            </a:endParaRPr>
          </a:p>
        </p:txBody>
      </p:sp>
      <p:sp>
        <p:nvSpPr>
          <p:cNvPr id="558" name="Google Shape;558;p21"/>
          <p:cNvSpPr/>
          <p:nvPr/>
        </p:nvSpPr>
        <p:spPr>
          <a:xfrm>
            <a:off x="10629900" y="1101680"/>
            <a:ext cx="590550" cy="165145"/>
          </a:xfrm>
          <a:prstGeom prst="rect">
            <a:avLst/>
          </a:prstGeom>
          <a:solidFill>
            <a:srgbClr val="3F3F3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p21"/>
          <p:cNvSpPr txBox="1"/>
          <p:nvPr>
            <p:ph idx="3" type="body"/>
          </p:nvPr>
        </p:nvSpPr>
        <p:spPr>
          <a:xfrm>
            <a:off x="6601938" y="4038092"/>
            <a:ext cx="1493935" cy="678391"/>
          </a:xfrm>
          <a:prstGeom prst="rect">
            <a:avLst/>
          </a:prstGeom>
          <a:noFill/>
          <a:ln>
            <a:noFill/>
          </a:ln>
        </p:spPr>
        <p:txBody>
          <a:bodyPr anchorCtr="0" anchor="t" bIns="45700" lIns="91425" spcFirstLastPara="1" rIns="91425" wrap="square" tIns="45700">
            <a:spAutoFit/>
          </a:bodyPr>
          <a:lstStyle>
            <a:lvl1pPr indent="-228600" lvl="0" marL="457200" algn="l">
              <a:lnSpc>
                <a:spcPct val="6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21"/>
          <p:cNvSpPr txBox="1"/>
          <p:nvPr>
            <p:ph idx="4" type="body"/>
          </p:nvPr>
        </p:nvSpPr>
        <p:spPr>
          <a:xfrm>
            <a:off x="9475685" y="4038092"/>
            <a:ext cx="1493935" cy="678391"/>
          </a:xfrm>
          <a:prstGeom prst="rect">
            <a:avLst/>
          </a:prstGeom>
          <a:noFill/>
          <a:ln>
            <a:noFill/>
          </a:ln>
        </p:spPr>
        <p:txBody>
          <a:bodyPr anchorCtr="0" anchor="t" bIns="45700" lIns="91425" spcFirstLastPara="1" rIns="91425" wrap="square" tIns="45700">
            <a:spAutoFit/>
          </a:bodyPr>
          <a:lstStyle>
            <a:lvl1pPr indent="-228600" lvl="0" marL="457200" algn="l">
              <a:lnSpc>
                <a:spcPct val="6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1" name="Google Shape;561;p21"/>
          <p:cNvSpPr txBox="1"/>
          <p:nvPr>
            <p:ph idx="5" type="body"/>
          </p:nvPr>
        </p:nvSpPr>
        <p:spPr>
          <a:xfrm>
            <a:off x="3702530" y="5178999"/>
            <a:ext cx="1493935" cy="678391"/>
          </a:xfrm>
          <a:prstGeom prst="rect">
            <a:avLst/>
          </a:prstGeom>
          <a:noFill/>
          <a:ln>
            <a:noFill/>
          </a:ln>
        </p:spPr>
        <p:txBody>
          <a:bodyPr anchorCtr="0" anchor="t" bIns="45700" lIns="91425" spcFirstLastPara="1" rIns="91425" wrap="square" tIns="45700">
            <a:spAutoFit/>
          </a:bodyPr>
          <a:lstStyle>
            <a:lvl1pPr indent="-228600" lvl="0" marL="457200" algn="l">
              <a:lnSpc>
                <a:spcPct val="6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2" name="Google Shape;562;p21"/>
          <p:cNvSpPr txBox="1"/>
          <p:nvPr/>
        </p:nvSpPr>
        <p:spPr>
          <a:xfrm>
            <a:off x="3110096" y="5253171"/>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D8D8D8"/>
                </a:solidFill>
                <a:latin typeface="Calibri"/>
                <a:ea typeface="Calibri"/>
                <a:cs typeface="Calibri"/>
                <a:sym typeface="Calibri"/>
              </a:rPr>
              <a:t>04</a:t>
            </a:r>
            <a:endParaRPr sz="3600">
              <a:solidFill>
                <a:srgbClr val="D8D8D8"/>
              </a:solidFill>
              <a:latin typeface="Calibri"/>
              <a:ea typeface="Calibri"/>
              <a:cs typeface="Calibri"/>
              <a:sym typeface="Calibri"/>
            </a:endParaRPr>
          </a:p>
        </p:txBody>
      </p:sp>
      <p:sp>
        <p:nvSpPr>
          <p:cNvPr id="563" name="Google Shape;563;p21"/>
          <p:cNvSpPr/>
          <p:nvPr/>
        </p:nvSpPr>
        <p:spPr>
          <a:xfrm>
            <a:off x="3511673" y="5207441"/>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21"/>
          <p:cNvSpPr txBox="1"/>
          <p:nvPr/>
        </p:nvSpPr>
        <p:spPr>
          <a:xfrm>
            <a:off x="5989180" y="5252256"/>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D8D8D8"/>
                </a:solidFill>
                <a:latin typeface="Calibri"/>
                <a:ea typeface="Calibri"/>
                <a:cs typeface="Calibri"/>
                <a:sym typeface="Calibri"/>
              </a:rPr>
              <a:t>05</a:t>
            </a:r>
            <a:endParaRPr sz="3600">
              <a:solidFill>
                <a:srgbClr val="D8D8D8"/>
              </a:solidFill>
              <a:latin typeface="Calibri"/>
              <a:ea typeface="Calibri"/>
              <a:cs typeface="Calibri"/>
              <a:sym typeface="Calibri"/>
            </a:endParaRPr>
          </a:p>
        </p:txBody>
      </p:sp>
      <p:sp>
        <p:nvSpPr>
          <p:cNvPr id="565" name="Google Shape;565;p21"/>
          <p:cNvSpPr/>
          <p:nvPr/>
        </p:nvSpPr>
        <p:spPr>
          <a:xfrm>
            <a:off x="6390757" y="5189389"/>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21"/>
          <p:cNvSpPr txBox="1"/>
          <p:nvPr/>
        </p:nvSpPr>
        <p:spPr>
          <a:xfrm>
            <a:off x="8869119" y="5260369"/>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D8D8D8"/>
                </a:solidFill>
                <a:latin typeface="Calibri"/>
                <a:ea typeface="Calibri"/>
                <a:cs typeface="Calibri"/>
                <a:sym typeface="Calibri"/>
              </a:rPr>
              <a:t>06</a:t>
            </a:r>
            <a:endParaRPr sz="3600">
              <a:solidFill>
                <a:srgbClr val="D8D8D8"/>
              </a:solidFill>
              <a:latin typeface="Calibri"/>
              <a:ea typeface="Calibri"/>
              <a:cs typeface="Calibri"/>
              <a:sym typeface="Calibri"/>
            </a:endParaRPr>
          </a:p>
        </p:txBody>
      </p:sp>
      <p:sp>
        <p:nvSpPr>
          <p:cNvPr id="567" name="Google Shape;567;p21"/>
          <p:cNvSpPr/>
          <p:nvPr/>
        </p:nvSpPr>
        <p:spPr>
          <a:xfrm>
            <a:off x="9270696" y="5209629"/>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 name="Google Shape;568;p21"/>
          <p:cNvSpPr txBox="1"/>
          <p:nvPr>
            <p:ph idx="6" type="body"/>
          </p:nvPr>
        </p:nvSpPr>
        <p:spPr>
          <a:xfrm>
            <a:off x="6601938" y="5178999"/>
            <a:ext cx="1493935" cy="678391"/>
          </a:xfrm>
          <a:prstGeom prst="rect">
            <a:avLst/>
          </a:prstGeom>
          <a:noFill/>
          <a:ln>
            <a:noFill/>
          </a:ln>
        </p:spPr>
        <p:txBody>
          <a:bodyPr anchorCtr="0" anchor="t" bIns="45700" lIns="91425" spcFirstLastPara="1" rIns="91425" wrap="square" tIns="45700">
            <a:spAutoFit/>
          </a:bodyPr>
          <a:lstStyle>
            <a:lvl1pPr indent="-228600" lvl="0" marL="457200" algn="l">
              <a:lnSpc>
                <a:spcPct val="6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9" name="Google Shape;569;p21"/>
          <p:cNvSpPr txBox="1"/>
          <p:nvPr>
            <p:ph idx="7" type="body"/>
          </p:nvPr>
        </p:nvSpPr>
        <p:spPr>
          <a:xfrm>
            <a:off x="9475685" y="5178999"/>
            <a:ext cx="1493935" cy="678391"/>
          </a:xfrm>
          <a:prstGeom prst="rect">
            <a:avLst/>
          </a:prstGeom>
          <a:noFill/>
          <a:ln>
            <a:noFill/>
          </a:ln>
        </p:spPr>
        <p:txBody>
          <a:bodyPr anchorCtr="0" anchor="t" bIns="45700" lIns="91425" spcFirstLastPara="1" rIns="91425" wrap="square" tIns="45700">
            <a:spAutoFit/>
          </a:bodyPr>
          <a:lstStyle>
            <a:lvl1pPr indent="-228600" lvl="0" marL="457200" algn="l">
              <a:lnSpc>
                <a:spcPct val="6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0" name="Google Shape;570;p2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3F3F3F"/>
                </a:solidFill>
              </a:defRPr>
            </a:lvl1pPr>
            <a:lvl2pPr lvl="1">
              <a:buNone/>
              <a:defRPr sz="1300">
                <a:solidFill>
                  <a:srgbClr val="3F3F3F"/>
                </a:solidFill>
              </a:defRPr>
            </a:lvl2pPr>
            <a:lvl3pPr lvl="2">
              <a:buNone/>
              <a:defRPr sz="1300">
                <a:solidFill>
                  <a:srgbClr val="3F3F3F"/>
                </a:solidFill>
              </a:defRPr>
            </a:lvl3pPr>
            <a:lvl4pPr lvl="3">
              <a:buNone/>
              <a:defRPr sz="1300">
                <a:solidFill>
                  <a:srgbClr val="3F3F3F"/>
                </a:solidFill>
              </a:defRPr>
            </a:lvl4pPr>
            <a:lvl5pPr lvl="4">
              <a:buNone/>
              <a:defRPr sz="1300">
                <a:solidFill>
                  <a:srgbClr val="3F3F3F"/>
                </a:solidFill>
              </a:defRPr>
            </a:lvl5pPr>
            <a:lvl6pPr lvl="5">
              <a:buNone/>
              <a:defRPr sz="1300">
                <a:solidFill>
                  <a:srgbClr val="3F3F3F"/>
                </a:solidFill>
              </a:defRPr>
            </a:lvl6pPr>
            <a:lvl7pPr lvl="6">
              <a:buNone/>
              <a:defRPr sz="1300">
                <a:solidFill>
                  <a:srgbClr val="3F3F3F"/>
                </a:solidFill>
              </a:defRPr>
            </a:lvl7pPr>
            <a:lvl8pPr lvl="7">
              <a:buNone/>
              <a:defRPr sz="1300">
                <a:solidFill>
                  <a:srgbClr val="3F3F3F"/>
                </a:solidFill>
              </a:defRPr>
            </a:lvl8pPr>
            <a:lvl9pPr lvl="8">
              <a:buNone/>
              <a:defRPr sz="1300">
                <a:solidFill>
                  <a:srgbClr val="3F3F3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3">
  <p:cSld name="正文页3">
    <p:spTree>
      <p:nvGrpSpPr>
        <p:cNvPr id="113" name="Shape 113"/>
        <p:cNvGrpSpPr/>
        <p:nvPr/>
      </p:nvGrpSpPr>
      <p:grpSpPr>
        <a:xfrm>
          <a:off x="0" y="0"/>
          <a:ext cx="0" cy="0"/>
          <a:chOff x="0" y="0"/>
          <a:chExt cx="0" cy="0"/>
        </a:xfrm>
      </p:grpSpPr>
      <p:grpSp>
        <p:nvGrpSpPr>
          <p:cNvPr id="114" name="Google Shape;114;p4"/>
          <p:cNvGrpSpPr/>
          <p:nvPr/>
        </p:nvGrpSpPr>
        <p:grpSpPr>
          <a:xfrm>
            <a:off x="-6579190" y="-442650"/>
            <a:ext cx="24301094" cy="7743300"/>
            <a:chOff x="-6579190" y="-442650"/>
            <a:chExt cx="24301094" cy="7743300"/>
          </a:xfrm>
        </p:grpSpPr>
        <p:grpSp>
          <p:nvGrpSpPr>
            <p:cNvPr id="115" name="Google Shape;115;p4"/>
            <p:cNvGrpSpPr/>
            <p:nvPr/>
          </p:nvGrpSpPr>
          <p:grpSpPr>
            <a:xfrm>
              <a:off x="-6579190" y="-442650"/>
              <a:ext cx="15844379" cy="7743300"/>
              <a:chOff x="-7074490" y="-442650"/>
              <a:chExt cx="15844379" cy="7743300"/>
            </a:xfrm>
          </p:grpSpPr>
          <p:sp>
            <p:nvSpPr>
              <p:cNvPr id="116" name="Google Shape;116;p4"/>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4"/>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4"/>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4"/>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4"/>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4"/>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4"/>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4"/>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4"/>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4"/>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4"/>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4"/>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4"/>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4"/>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 name="Google Shape;130;p4"/>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4"/>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4"/>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4"/>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4"/>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4"/>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36" name="Google Shape;136;p4"/>
            <p:cNvGrpSpPr/>
            <p:nvPr/>
          </p:nvGrpSpPr>
          <p:grpSpPr>
            <a:xfrm>
              <a:off x="1877525" y="-442650"/>
              <a:ext cx="15844379" cy="7743300"/>
              <a:chOff x="-7074490" y="-442650"/>
              <a:chExt cx="15844379" cy="7743300"/>
            </a:xfrm>
          </p:grpSpPr>
          <p:sp>
            <p:nvSpPr>
              <p:cNvPr id="137" name="Google Shape;137;p4"/>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4"/>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4"/>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4"/>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4"/>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4"/>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4"/>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4"/>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4"/>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4"/>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4"/>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4"/>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4"/>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4"/>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4"/>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4"/>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4"/>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4"/>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4"/>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4"/>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57" name="Google Shape;157;p4"/>
          <p:cNvSpPr/>
          <p:nvPr>
            <p:ph idx="2" type="pic"/>
          </p:nvPr>
        </p:nvSpPr>
        <p:spPr>
          <a:xfrm>
            <a:off x="986581" y="4049827"/>
            <a:ext cx="1135674" cy="1141728"/>
          </a:xfrm>
          <a:prstGeom prst="rect">
            <a:avLst/>
          </a:prstGeom>
          <a:noFill/>
          <a:ln>
            <a:noFill/>
          </a:ln>
          <a:effectLst>
            <a:outerShdw blurRad="254000" rotWithShape="0" algn="ctr" dir="2700000" dist="165100">
              <a:srgbClr val="000000">
                <a:alpha val="40000"/>
              </a:srgbClr>
            </a:outerShdw>
          </a:effectLst>
        </p:spPr>
      </p:sp>
      <p:sp>
        <p:nvSpPr>
          <p:cNvPr id="158" name="Google Shape;158;p4"/>
          <p:cNvSpPr/>
          <p:nvPr>
            <p:ph idx="3" type="pic"/>
          </p:nvPr>
        </p:nvSpPr>
        <p:spPr>
          <a:xfrm>
            <a:off x="986581" y="2287272"/>
            <a:ext cx="1135674" cy="1141728"/>
          </a:xfrm>
          <a:prstGeom prst="rect">
            <a:avLst/>
          </a:prstGeom>
          <a:noFill/>
          <a:ln>
            <a:noFill/>
          </a:ln>
          <a:effectLst>
            <a:outerShdw blurRad="254000" rotWithShape="0" algn="ctr" dir="2700000" dist="165100">
              <a:srgbClr val="000000">
                <a:alpha val="40000"/>
              </a:srgbClr>
            </a:outerShdw>
          </a:effectLst>
        </p:spPr>
      </p:sp>
      <p:sp>
        <p:nvSpPr>
          <p:cNvPr id="159" name="Google Shape;159;p4"/>
          <p:cNvSpPr/>
          <p:nvPr/>
        </p:nvSpPr>
        <p:spPr>
          <a:xfrm>
            <a:off x="-343825" y="714810"/>
            <a:ext cx="1523999" cy="66116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4"/>
          <p:cNvSpPr/>
          <p:nvPr/>
        </p:nvSpPr>
        <p:spPr>
          <a:xfrm>
            <a:off x="0" y="669759"/>
            <a:ext cx="540544" cy="90101"/>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4"/>
          <p:cNvSpPr txBox="1"/>
          <p:nvPr>
            <p:ph type="title"/>
          </p:nvPr>
        </p:nvSpPr>
        <p:spPr>
          <a:xfrm>
            <a:off x="597866" y="495734"/>
            <a:ext cx="2141933" cy="880241"/>
          </a:xfrm>
          <a:prstGeom prst="rect">
            <a:avLst/>
          </a:prstGeom>
          <a:noFill/>
          <a:ln>
            <a:noFill/>
          </a:ln>
        </p:spPr>
        <p:txBody>
          <a:bodyPr anchorCtr="0" anchor="ctr" bIns="45700" lIns="91425" spcFirstLastPara="1" rIns="91425" wrap="square" tIns="45700">
            <a:spAutoFit/>
          </a:bodyPr>
          <a:lstStyle>
            <a:lvl1pPr lvl="0" algn="l">
              <a:lnSpc>
                <a:spcPct val="60000"/>
              </a:lnSpc>
              <a:spcBef>
                <a:spcPts val="0"/>
              </a:spcBef>
              <a:spcAft>
                <a:spcPts val="0"/>
              </a:spcAft>
              <a:buClr>
                <a:srgbClr val="3F3F3F"/>
              </a:buClr>
              <a:buSzPts val="3200"/>
              <a:buFont typeface="Calibri"/>
              <a:buNone/>
              <a:defRPr b="1" sz="3200">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163" name="Shape 163"/>
        <p:cNvGrpSpPr/>
        <p:nvPr/>
      </p:nvGrpSpPr>
      <p:grpSpPr>
        <a:xfrm>
          <a:off x="0" y="0"/>
          <a:ext cx="0" cy="0"/>
          <a:chOff x="0" y="0"/>
          <a:chExt cx="0" cy="0"/>
        </a:xfrm>
      </p:grpSpPr>
      <p:grpSp>
        <p:nvGrpSpPr>
          <p:cNvPr id="164" name="Google Shape;164;p5"/>
          <p:cNvGrpSpPr/>
          <p:nvPr/>
        </p:nvGrpSpPr>
        <p:grpSpPr>
          <a:xfrm>
            <a:off x="-6579190" y="-442650"/>
            <a:ext cx="24301094" cy="7743300"/>
            <a:chOff x="-6579190" y="-442650"/>
            <a:chExt cx="24301094" cy="7743300"/>
          </a:xfrm>
        </p:grpSpPr>
        <p:grpSp>
          <p:nvGrpSpPr>
            <p:cNvPr id="165" name="Google Shape;165;p5"/>
            <p:cNvGrpSpPr/>
            <p:nvPr/>
          </p:nvGrpSpPr>
          <p:grpSpPr>
            <a:xfrm>
              <a:off x="-6579190" y="-442650"/>
              <a:ext cx="15844379" cy="7743300"/>
              <a:chOff x="-7074490" y="-442650"/>
              <a:chExt cx="15844379" cy="7743300"/>
            </a:xfrm>
          </p:grpSpPr>
          <p:sp>
            <p:nvSpPr>
              <p:cNvPr id="166" name="Google Shape;166;p5"/>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5"/>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5"/>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5"/>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5"/>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5"/>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5"/>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5"/>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5"/>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p5"/>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5"/>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5"/>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5"/>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5"/>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5"/>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5"/>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5"/>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5"/>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5"/>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5"/>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86" name="Google Shape;186;p5"/>
            <p:cNvGrpSpPr/>
            <p:nvPr/>
          </p:nvGrpSpPr>
          <p:grpSpPr>
            <a:xfrm>
              <a:off x="1877525" y="-442650"/>
              <a:ext cx="15844379" cy="7743300"/>
              <a:chOff x="-7074490" y="-442650"/>
              <a:chExt cx="15844379" cy="7743300"/>
            </a:xfrm>
          </p:grpSpPr>
          <p:sp>
            <p:nvSpPr>
              <p:cNvPr id="187" name="Google Shape;187;p5"/>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5"/>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5"/>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5"/>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5"/>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5"/>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5"/>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5"/>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5"/>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5"/>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5"/>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5"/>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5"/>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5"/>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5"/>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5"/>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5"/>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5"/>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5"/>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5"/>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207" name="Google Shape;207;p5"/>
          <p:cNvSpPr/>
          <p:nvPr/>
        </p:nvSpPr>
        <p:spPr>
          <a:xfrm>
            <a:off x="-343825" y="714810"/>
            <a:ext cx="1523999" cy="66116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5"/>
          <p:cNvSpPr/>
          <p:nvPr/>
        </p:nvSpPr>
        <p:spPr>
          <a:xfrm>
            <a:off x="0" y="669759"/>
            <a:ext cx="540544" cy="90101"/>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5"/>
          <p:cNvSpPr txBox="1"/>
          <p:nvPr>
            <p:ph type="title"/>
          </p:nvPr>
        </p:nvSpPr>
        <p:spPr>
          <a:xfrm>
            <a:off x="597866" y="495734"/>
            <a:ext cx="2141933" cy="880241"/>
          </a:xfrm>
          <a:prstGeom prst="rect">
            <a:avLst/>
          </a:prstGeom>
          <a:noFill/>
          <a:ln>
            <a:noFill/>
          </a:ln>
        </p:spPr>
        <p:txBody>
          <a:bodyPr anchorCtr="0" anchor="ctr" bIns="45700" lIns="91425" spcFirstLastPara="1" rIns="91425" wrap="square" tIns="45700">
            <a:spAutoFit/>
          </a:bodyPr>
          <a:lstStyle>
            <a:lvl1pPr lvl="0" algn="l">
              <a:lnSpc>
                <a:spcPct val="60000"/>
              </a:lnSpc>
              <a:spcBef>
                <a:spcPts val="0"/>
              </a:spcBef>
              <a:spcAft>
                <a:spcPts val="0"/>
              </a:spcAft>
              <a:buClr>
                <a:srgbClr val="3F3F3F"/>
              </a:buClr>
              <a:buSzPts val="3200"/>
              <a:buFont typeface="Calibri"/>
              <a:buNone/>
              <a:defRPr b="1" sz="3200">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1">
  <p:cSld name="正文页1">
    <p:spTree>
      <p:nvGrpSpPr>
        <p:cNvPr id="211" name="Shape 211"/>
        <p:cNvGrpSpPr/>
        <p:nvPr/>
      </p:nvGrpSpPr>
      <p:grpSpPr>
        <a:xfrm>
          <a:off x="0" y="0"/>
          <a:ext cx="0" cy="0"/>
          <a:chOff x="0" y="0"/>
          <a:chExt cx="0" cy="0"/>
        </a:xfrm>
      </p:grpSpPr>
      <p:grpSp>
        <p:nvGrpSpPr>
          <p:cNvPr id="212" name="Google Shape;212;p6"/>
          <p:cNvGrpSpPr/>
          <p:nvPr/>
        </p:nvGrpSpPr>
        <p:grpSpPr>
          <a:xfrm>
            <a:off x="-6579190" y="-442650"/>
            <a:ext cx="24301094" cy="7743300"/>
            <a:chOff x="-6579190" y="-442650"/>
            <a:chExt cx="24301094" cy="7743300"/>
          </a:xfrm>
        </p:grpSpPr>
        <p:grpSp>
          <p:nvGrpSpPr>
            <p:cNvPr id="213" name="Google Shape;213;p6"/>
            <p:cNvGrpSpPr/>
            <p:nvPr/>
          </p:nvGrpSpPr>
          <p:grpSpPr>
            <a:xfrm>
              <a:off x="-6579190" y="-442650"/>
              <a:ext cx="15844379" cy="7743300"/>
              <a:chOff x="-7074490" y="-442650"/>
              <a:chExt cx="15844379" cy="7743300"/>
            </a:xfrm>
          </p:grpSpPr>
          <p:sp>
            <p:nvSpPr>
              <p:cNvPr id="214" name="Google Shape;214;p6"/>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6"/>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6"/>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6"/>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6"/>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6"/>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6"/>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6"/>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6"/>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6"/>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6"/>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6"/>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6"/>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6"/>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6"/>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6"/>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6"/>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6"/>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6"/>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6"/>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34" name="Google Shape;234;p6"/>
            <p:cNvGrpSpPr/>
            <p:nvPr/>
          </p:nvGrpSpPr>
          <p:grpSpPr>
            <a:xfrm>
              <a:off x="1877525" y="-442650"/>
              <a:ext cx="15844379" cy="7743300"/>
              <a:chOff x="-7074490" y="-442650"/>
              <a:chExt cx="15844379" cy="7743300"/>
            </a:xfrm>
          </p:grpSpPr>
          <p:sp>
            <p:nvSpPr>
              <p:cNvPr id="235" name="Google Shape;235;p6"/>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6"/>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6"/>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6"/>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6"/>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6"/>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6"/>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6"/>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6"/>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6"/>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6"/>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6"/>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6"/>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6"/>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6"/>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6"/>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6"/>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6"/>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6"/>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6"/>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255" name="Google Shape;255;p6"/>
          <p:cNvSpPr/>
          <p:nvPr>
            <p:ph idx="2" type="pic"/>
          </p:nvPr>
        </p:nvSpPr>
        <p:spPr>
          <a:xfrm>
            <a:off x="1872157" y="1850540"/>
            <a:ext cx="2761455" cy="4100918"/>
          </a:xfrm>
          <a:prstGeom prst="rect">
            <a:avLst/>
          </a:prstGeom>
          <a:noFill/>
          <a:ln>
            <a:noFill/>
          </a:ln>
          <a:effectLst>
            <a:outerShdw blurRad="254000" rotWithShape="0" algn="ctr" dir="2700000" dist="165100">
              <a:srgbClr val="000000">
                <a:alpha val="40000"/>
              </a:srgbClr>
            </a:outerShdw>
          </a:effectLst>
        </p:spPr>
      </p:sp>
      <p:sp>
        <p:nvSpPr>
          <p:cNvPr id="256" name="Google Shape;256;p6"/>
          <p:cNvSpPr/>
          <p:nvPr/>
        </p:nvSpPr>
        <p:spPr>
          <a:xfrm>
            <a:off x="-343825" y="714810"/>
            <a:ext cx="1523999" cy="66116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6"/>
          <p:cNvSpPr/>
          <p:nvPr/>
        </p:nvSpPr>
        <p:spPr>
          <a:xfrm>
            <a:off x="0" y="669759"/>
            <a:ext cx="540544" cy="90101"/>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6"/>
          <p:cNvSpPr txBox="1"/>
          <p:nvPr>
            <p:ph type="title"/>
          </p:nvPr>
        </p:nvSpPr>
        <p:spPr>
          <a:xfrm>
            <a:off x="597866" y="495734"/>
            <a:ext cx="2141933" cy="880241"/>
          </a:xfrm>
          <a:prstGeom prst="rect">
            <a:avLst/>
          </a:prstGeom>
          <a:noFill/>
          <a:ln>
            <a:noFill/>
          </a:ln>
        </p:spPr>
        <p:txBody>
          <a:bodyPr anchorCtr="0" anchor="ctr" bIns="45700" lIns="91425" spcFirstLastPara="1" rIns="91425" wrap="square" tIns="45700">
            <a:spAutoFit/>
          </a:bodyPr>
          <a:lstStyle>
            <a:lvl1pPr lvl="0" algn="l">
              <a:lnSpc>
                <a:spcPct val="60000"/>
              </a:lnSpc>
              <a:spcBef>
                <a:spcPts val="0"/>
              </a:spcBef>
              <a:spcAft>
                <a:spcPts val="0"/>
              </a:spcAft>
              <a:buClr>
                <a:srgbClr val="3F3F3F"/>
              </a:buClr>
              <a:buSzPts val="3200"/>
              <a:buFont typeface="Calibri"/>
              <a:buNone/>
              <a:defRPr b="1" sz="3200">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4">
  <p:cSld name="正文页4">
    <p:spTree>
      <p:nvGrpSpPr>
        <p:cNvPr id="260" name="Shape 260"/>
        <p:cNvGrpSpPr/>
        <p:nvPr/>
      </p:nvGrpSpPr>
      <p:grpSpPr>
        <a:xfrm>
          <a:off x="0" y="0"/>
          <a:ext cx="0" cy="0"/>
          <a:chOff x="0" y="0"/>
          <a:chExt cx="0" cy="0"/>
        </a:xfrm>
      </p:grpSpPr>
      <p:sp>
        <p:nvSpPr>
          <p:cNvPr id="261" name="Google Shape;261;p7"/>
          <p:cNvSpPr/>
          <p:nvPr/>
        </p:nvSpPr>
        <p:spPr>
          <a:xfrm>
            <a:off x="6172768" y="4375787"/>
            <a:ext cx="5342251" cy="18553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7"/>
          <p:cNvSpPr/>
          <p:nvPr/>
        </p:nvSpPr>
        <p:spPr>
          <a:xfrm>
            <a:off x="695326" y="1937538"/>
            <a:ext cx="5323908" cy="18553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7"/>
          <p:cNvSpPr/>
          <p:nvPr/>
        </p:nvSpPr>
        <p:spPr>
          <a:xfrm>
            <a:off x="6172768" y="1934592"/>
            <a:ext cx="5342251" cy="18553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7"/>
          <p:cNvSpPr/>
          <p:nvPr/>
        </p:nvSpPr>
        <p:spPr>
          <a:xfrm>
            <a:off x="695326" y="4375787"/>
            <a:ext cx="5323908" cy="18553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7"/>
          <p:cNvSpPr/>
          <p:nvPr>
            <p:ph idx="2" type="pic"/>
          </p:nvPr>
        </p:nvSpPr>
        <p:spPr>
          <a:xfrm>
            <a:off x="4924796" y="2829145"/>
            <a:ext cx="2333385" cy="2373902"/>
          </a:xfrm>
          <a:prstGeom prst="rect">
            <a:avLst/>
          </a:prstGeom>
          <a:noFill/>
          <a:ln>
            <a:noFill/>
          </a:ln>
          <a:effectLst>
            <a:outerShdw blurRad="254000" rotWithShape="0" algn="ctr" dir="2700000" dist="165100">
              <a:srgbClr val="000000">
                <a:alpha val="40000"/>
              </a:srgbClr>
            </a:outerShdw>
          </a:effectLst>
        </p:spPr>
      </p:sp>
      <p:grpSp>
        <p:nvGrpSpPr>
          <p:cNvPr id="266" name="Google Shape;266;p7"/>
          <p:cNvGrpSpPr/>
          <p:nvPr/>
        </p:nvGrpSpPr>
        <p:grpSpPr>
          <a:xfrm>
            <a:off x="-6579190" y="-442650"/>
            <a:ext cx="24301094" cy="7743300"/>
            <a:chOff x="-6579190" y="-442650"/>
            <a:chExt cx="24301094" cy="7743300"/>
          </a:xfrm>
        </p:grpSpPr>
        <p:grpSp>
          <p:nvGrpSpPr>
            <p:cNvPr id="267" name="Google Shape;267;p7"/>
            <p:cNvGrpSpPr/>
            <p:nvPr/>
          </p:nvGrpSpPr>
          <p:grpSpPr>
            <a:xfrm>
              <a:off x="-6579190" y="-442650"/>
              <a:ext cx="15844379" cy="7743300"/>
              <a:chOff x="-7074490" y="-442650"/>
              <a:chExt cx="15844379" cy="7743300"/>
            </a:xfrm>
          </p:grpSpPr>
          <p:sp>
            <p:nvSpPr>
              <p:cNvPr id="268" name="Google Shape;268;p7"/>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7"/>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7"/>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7"/>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7"/>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7"/>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7"/>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7"/>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7"/>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7"/>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7"/>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7"/>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7"/>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7"/>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7"/>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7"/>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7"/>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7"/>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7"/>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7"/>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88" name="Google Shape;288;p7"/>
            <p:cNvGrpSpPr/>
            <p:nvPr/>
          </p:nvGrpSpPr>
          <p:grpSpPr>
            <a:xfrm>
              <a:off x="1877525" y="-442650"/>
              <a:ext cx="15844379" cy="7743300"/>
              <a:chOff x="-7074490" y="-442650"/>
              <a:chExt cx="15844379" cy="7743300"/>
            </a:xfrm>
          </p:grpSpPr>
          <p:sp>
            <p:nvSpPr>
              <p:cNvPr id="289" name="Google Shape;289;p7"/>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7"/>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7"/>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7"/>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7"/>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7"/>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7"/>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7"/>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7"/>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7"/>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7"/>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7"/>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7"/>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7"/>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p7"/>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7"/>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7"/>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7"/>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7"/>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7"/>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309" name="Google Shape;309;p7"/>
          <p:cNvSpPr/>
          <p:nvPr/>
        </p:nvSpPr>
        <p:spPr>
          <a:xfrm>
            <a:off x="-343825" y="714810"/>
            <a:ext cx="1523999" cy="66116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7"/>
          <p:cNvSpPr/>
          <p:nvPr/>
        </p:nvSpPr>
        <p:spPr>
          <a:xfrm>
            <a:off x="0" y="669759"/>
            <a:ext cx="540544" cy="90101"/>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7"/>
          <p:cNvSpPr txBox="1"/>
          <p:nvPr>
            <p:ph type="title"/>
          </p:nvPr>
        </p:nvSpPr>
        <p:spPr>
          <a:xfrm>
            <a:off x="597866" y="495734"/>
            <a:ext cx="2141933" cy="880241"/>
          </a:xfrm>
          <a:prstGeom prst="rect">
            <a:avLst/>
          </a:prstGeom>
          <a:noFill/>
          <a:ln>
            <a:noFill/>
          </a:ln>
        </p:spPr>
        <p:txBody>
          <a:bodyPr anchorCtr="0" anchor="ctr" bIns="45700" lIns="91425" spcFirstLastPara="1" rIns="91425" wrap="square" tIns="45700">
            <a:spAutoFit/>
          </a:bodyPr>
          <a:lstStyle>
            <a:lvl1pPr lvl="0" algn="l">
              <a:lnSpc>
                <a:spcPct val="60000"/>
              </a:lnSpc>
              <a:spcBef>
                <a:spcPts val="0"/>
              </a:spcBef>
              <a:spcAft>
                <a:spcPts val="0"/>
              </a:spcAft>
              <a:buClr>
                <a:srgbClr val="3F3F3F"/>
              </a:buClr>
              <a:buSzPts val="3200"/>
              <a:buFont typeface="Calibri"/>
              <a:buNone/>
              <a:defRPr b="1" sz="3200">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2" name="Google Shape;312;p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5">
  <p:cSld name="正文页5">
    <p:spTree>
      <p:nvGrpSpPr>
        <p:cNvPr id="313" name="Shape 313"/>
        <p:cNvGrpSpPr/>
        <p:nvPr/>
      </p:nvGrpSpPr>
      <p:grpSpPr>
        <a:xfrm>
          <a:off x="0" y="0"/>
          <a:ext cx="0" cy="0"/>
          <a:chOff x="0" y="0"/>
          <a:chExt cx="0" cy="0"/>
        </a:xfrm>
      </p:grpSpPr>
      <p:sp>
        <p:nvSpPr>
          <p:cNvPr id="314" name="Google Shape;314;p8"/>
          <p:cNvSpPr/>
          <p:nvPr>
            <p:ph idx="2" type="pic"/>
          </p:nvPr>
        </p:nvSpPr>
        <p:spPr>
          <a:xfrm>
            <a:off x="8295822" y="1304503"/>
            <a:ext cx="3038042" cy="1302026"/>
          </a:xfrm>
          <a:prstGeom prst="rect">
            <a:avLst/>
          </a:prstGeom>
          <a:noFill/>
          <a:ln>
            <a:noFill/>
          </a:ln>
          <a:effectLst>
            <a:outerShdw blurRad="254000" rotWithShape="0" algn="ctr" dir="2700000" dist="165100">
              <a:srgbClr val="000000">
                <a:alpha val="40000"/>
              </a:srgbClr>
            </a:outerShdw>
          </a:effectLst>
        </p:spPr>
      </p:sp>
      <p:sp>
        <p:nvSpPr>
          <p:cNvPr id="315" name="Google Shape;315;p8"/>
          <p:cNvSpPr/>
          <p:nvPr>
            <p:ph idx="3" type="pic"/>
          </p:nvPr>
        </p:nvSpPr>
        <p:spPr>
          <a:xfrm>
            <a:off x="827966" y="2314256"/>
            <a:ext cx="3047530" cy="1302026"/>
          </a:xfrm>
          <a:prstGeom prst="rect">
            <a:avLst/>
          </a:prstGeom>
          <a:noFill/>
          <a:ln>
            <a:noFill/>
          </a:ln>
          <a:effectLst>
            <a:outerShdw blurRad="254000" rotWithShape="0" algn="ctr" dir="2700000" dist="165100">
              <a:srgbClr val="000000">
                <a:alpha val="40000"/>
              </a:srgbClr>
            </a:outerShdw>
          </a:effectLst>
        </p:spPr>
      </p:sp>
      <p:sp>
        <p:nvSpPr>
          <p:cNvPr id="316" name="Google Shape;316;p8"/>
          <p:cNvSpPr/>
          <p:nvPr>
            <p:ph idx="4" type="pic"/>
          </p:nvPr>
        </p:nvSpPr>
        <p:spPr>
          <a:xfrm>
            <a:off x="4535804" y="1817758"/>
            <a:ext cx="3038042" cy="1302026"/>
          </a:xfrm>
          <a:prstGeom prst="rect">
            <a:avLst/>
          </a:prstGeom>
          <a:noFill/>
          <a:ln>
            <a:noFill/>
          </a:ln>
          <a:effectLst>
            <a:outerShdw blurRad="254000" rotWithShape="0" algn="ctr" dir="2700000" dist="165100">
              <a:srgbClr val="000000">
                <a:alpha val="40000"/>
              </a:srgbClr>
            </a:outerShdw>
          </a:effectLst>
        </p:spPr>
      </p:sp>
      <p:grpSp>
        <p:nvGrpSpPr>
          <p:cNvPr id="317" name="Google Shape;317;p8"/>
          <p:cNvGrpSpPr/>
          <p:nvPr/>
        </p:nvGrpSpPr>
        <p:grpSpPr>
          <a:xfrm>
            <a:off x="-6579190" y="-442650"/>
            <a:ext cx="24301094" cy="7743300"/>
            <a:chOff x="-6579190" y="-442650"/>
            <a:chExt cx="24301094" cy="7743300"/>
          </a:xfrm>
        </p:grpSpPr>
        <p:grpSp>
          <p:nvGrpSpPr>
            <p:cNvPr id="318" name="Google Shape;318;p8"/>
            <p:cNvGrpSpPr/>
            <p:nvPr/>
          </p:nvGrpSpPr>
          <p:grpSpPr>
            <a:xfrm>
              <a:off x="-6579190" y="-442650"/>
              <a:ext cx="15844379" cy="7743300"/>
              <a:chOff x="-7074490" y="-442650"/>
              <a:chExt cx="15844379" cy="7743300"/>
            </a:xfrm>
          </p:grpSpPr>
          <p:sp>
            <p:nvSpPr>
              <p:cNvPr id="319" name="Google Shape;319;p8"/>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8"/>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8"/>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8"/>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8"/>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8"/>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8"/>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8"/>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8"/>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8"/>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8"/>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8"/>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8"/>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8"/>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8"/>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8"/>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8"/>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8"/>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8"/>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8"/>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39" name="Google Shape;339;p8"/>
            <p:cNvGrpSpPr/>
            <p:nvPr/>
          </p:nvGrpSpPr>
          <p:grpSpPr>
            <a:xfrm>
              <a:off x="1877525" y="-442650"/>
              <a:ext cx="15844379" cy="7743300"/>
              <a:chOff x="-7074490" y="-442650"/>
              <a:chExt cx="15844379" cy="7743300"/>
            </a:xfrm>
          </p:grpSpPr>
          <p:sp>
            <p:nvSpPr>
              <p:cNvPr id="340" name="Google Shape;340;p8"/>
              <p:cNvSpPr/>
              <p:nvPr/>
            </p:nvSpPr>
            <p:spPr>
              <a:xfrm>
                <a:off x="959389"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8"/>
              <p:cNvSpPr/>
              <p:nvPr/>
            </p:nvSpPr>
            <p:spPr>
              <a:xfrm>
                <a:off x="536553"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8"/>
              <p:cNvSpPr/>
              <p:nvPr/>
            </p:nvSpPr>
            <p:spPr>
              <a:xfrm>
                <a:off x="1137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8"/>
              <p:cNvSpPr/>
              <p:nvPr/>
            </p:nvSpPr>
            <p:spPr>
              <a:xfrm>
                <a:off x="-309118"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8"/>
              <p:cNvSpPr/>
              <p:nvPr/>
            </p:nvSpPr>
            <p:spPr>
              <a:xfrm>
                <a:off x="-731954"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8"/>
              <p:cNvSpPr/>
              <p:nvPr/>
            </p:nvSpPr>
            <p:spPr>
              <a:xfrm>
                <a:off x="-1154790" y="-442650"/>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8"/>
              <p:cNvSpPr/>
              <p:nvPr/>
            </p:nvSpPr>
            <p:spPr>
              <a:xfrm>
                <a:off x="-1577625"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8"/>
              <p:cNvSpPr/>
              <p:nvPr/>
            </p:nvSpPr>
            <p:spPr>
              <a:xfrm>
                <a:off x="-200046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8"/>
              <p:cNvSpPr/>
              <p:nvPr/>
            </p:nvSpPr>
            <p:spPr>
              <a:xfrm>
                <a:off x="-242329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8"/>
              <p:cNvSpPr/>
              <p:nvPr/>
            </p:nvSpPr>
            <p:spPr>
              <a:xfrm>
                <a:off x="-284613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8"/>
              <p:cNvSpPr/>
              <p:nvPr/>
            </p:nvSpPr>
            <p:spPr>
              <a:xfrm>
                <a:off x="-326896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8"/>
              <p:cNvSpPr/>
              <p:nvPr/>
            </p:nvSpPr>
            <p:spPr>
              <a:xfrm>
                <a:off x="-369180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8"/>
              <p:cNvSpPr/>
              <p:nvPr/>
            </p:nvSpPr>
            <p:spPr>
              <a:xfrm>
                <a:off x="-411464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8"/>
              <p:cNvSpPr/>
              <p:nvPr/>
            </p:nvSpPr>
            <p:spPr>
              <a:xfrm>
                <a:off x="-4537476"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8"/>
              <p:cNvSpPr/>
              <p:nvPr/>
            </p:nvSpPr>
            <p:spPr>
              <a:xfrm>
                <a:off x="-4960311"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8"/>
              <p:cNvSpPr/>
              <p:nvPr/>
            </p:nvSpPr>
            <p:spPr>
              <a:xfrm>
                <a:off x="-5383147"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8"/>
              <p:cNvSpPr/>
              <p:nvPr/>
            </p:nvSpPr>
            <p:spPr>
              <a:xfrm>
                <a:off x="-5805983"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8"/>
              <p:cNvSpPr/>
              <p:nvPr/>
            </p:nvSpPr>
            <p:spPr>
              <a:xfrm>
                <a:off x="-6228818"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8"/>
              <p:cNvSpPr/>
              <p:nvPr/>
            </p:nvSpPr>
            <p:spPr>
              <a:xfrm>
                <a:off x="-6651654"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8"/>
              <p:cNvSpPr/>
              <p:nvPr/>
            </p:nvSpPr>
            <p:spPr>
              <a:xfrm>
                <a:off x="-7074490" y="-442649"/>
                <a:ext cx="7810500" cy="7743299"/>
              </a:xfrm>
              <a:custGeom>
                <a:rect b="b" l="l" r="r" t="t"/>
                <a:pathLst>
                  <a:path extrusionOk="0" h="6976383" w="7810500">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cap="flat" cmpd="sng" w="12700">
                <a:solidFill>
                  <a:srgbClr val="D8D8D8">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360" name="Google Shape;360;p8"/>
          <p:cNvSpPr/>
          <p:nvPr/>
        </p:nvSpPr>
        <p:spPr>
          <a:xfrm>
            <a:off x="-343825" y="714810"/>
            <a:ext cx="1523999" cy="66116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8"/>
          <p:cNvSpPr/>
          <p:nvPr/>
        </p:nvSpPr>
        <p:spPr>
          <a:xfrm>
            <a:off x="0" y="669759"/>
            <a:ext cx="540544" cy="90101"/>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8"/>
          <p:cNvSpPr txBox="1"/>
          <p:nvPr>
            <p:ph type="title"/>
          </p:nvPr>
        </p:nvSpPr>
        <p:spPr>
          <a:xfrm>
            <a:off x="597866" y="495734"/>
            <a:ext cx="2141933" cy="880241"/>
          </a:xfrm>
          <a:prstGeom prst="rect">
            <a:avLst/>
          </a:prstGeom>
          <a:noFill/>
          <a:ln>
            <a:noFill/>
          </a:ln>
        </p:spPr>
        <p:txBody>
          <a:bodyPr anchorCtr="0" anchor="ctr" bIns="45700" lIns="91425" spcFirstLastPara="1" rIns="91425" wrap="square" tIns="45700">
            <a:spAutoFit/>
          </a:bodyPr>
          <a:lstStyle>
            <a:lvl1pPr lvl="0" algn="l">
              <a:lnSpc>
                <a:spcPct val="60000"/>
              </a:lnSpc>
              <a:spcBef>
                <a:spcPts val="0"/>
              </a:spcBef>
              <a:spcAft>
                <a:spcPts val="0"/>
              </a:spcAft>
              <a:buClr>
                <a:srgbClr val="3F3F3F"/>
              </a:buClr>
              <a:buSzPts val="3200"/>
              <a:buFont typeface="Calibri"/>
              <a:buNone/>
              <a:defRPr b="1" sz="3200">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3" name="Google Shape;363;p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4" name="Shape 364"/>
        <p:cNvGrpSpPr/>
        <p:nvPr/>
      </p:nvGrpSpPr>
      <p:grpSpPr>
        <a:xfrm>
          <a:off x="0" y="0"/>
          <a:ext cx="0" cy="0"/>
          <a:chOff x="0" y="0"/>
          <a:chExt cx="0" cy="0"/>
        </a:xfrm>
      </p:grpSpPr>
      <p:sp>
        <p:nvSpPr>
          <p:cNvPr id="365" name="Google Shape;365;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6" name="Google Shape;366;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7" name="Google Shape;36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0" name="Shape 370"/>
        <p:cNvGrpSpPr/>
        <p:nvPr/>
      </p:nvGrpSpPr>
      <p:grpSpPr>
        <a:xfrm>
          <a:off x="0" y="0"/>
          <a:ext cx="0" cy="0"/>
          <a:chOff x="0" y="0"/>
          <a:chExt cx="0" cy="0"/>
        </a:xfrm>
      </p:grpSpPr>
      <p:sp>
        <p:nvSpPr>
          <p:cNvPr id="371" name="Google Shape;371;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2" name="Google Shape;372;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 name="Google Shape;374;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9.jpg"/><Relationship Id="rId5" Type="http://schemas.openxmlformats.org/officeDocument/2006/relationships/image" Target="../media/image38.jpg"/><Relationship Id="rId6"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papers.ssrn.com/sol3/papers.cfm?abstract_id=2346299" TargetMode="External"/><Relationship Id="rId4" Type="http://schemas.openxmlformats.org/officeDocument/2006/relationships/hyperlink" Target="https://github.com/BruceLiu-dot/MSCA-Time-Seri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jpg"/><Relationship Id="rId6"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22"/>
          <p:cNvSpPr txBox="1"/>
          <p:nvPr>
            <p:ph idx="1" type="body"/>
          </p:nvPr>
        </p:nvSpPr>
        <p:spPr>
          <a:xfrm>
            <a:off x="606434" y="1565891"/>
            <a:ext cx="1544077" cy="341632"/>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BFBFBF"/>
              </a:buClr>
              <a:buSzPts val="1800"/>
              <a:buNone/>
            </a:pPr>
            <a:r>
              <a:rPr lang="en-US"/>
              <a:t>MSCA 31006</a:t>
            </a:r>
            <a:endParaRPr/>
          </a:p>
        </p:txBody>
      </p:sp>
      <p:sp>
        <p:nvSpPr>
          <p:cNvPr id="576" name="Google Shape;576;p22"/>
          <p:cNvSpPr txBox="1"/>
          <p:nvPr>
            <p:ph idx="3" type="body"/>
          </p:nvPr>
        </p:nvSpPr>
        <p:spPr>
          <a:xfrm>
            <a:off x="600816" y="2032114"/>
            <a:ext cx="4525598" cy="1499898"/>
          </a:xfrm>
          <a:prstGeom prst="rect">
            <a:avLst/>
          </a:prstGeom>
          <a:noFill/>
          <a:ln>
            <a:noFill/>
          </a:ln>
        </p:spPr>
        <p:txBody>
          <a:bodyPr anchorCtr="0" anchor="t" bIns="45700" lIns="91425" spcFirstLastPara="1" rIns="91425" wrap="square" tIns="45700">
            <a:spAutoFit/>
          </a:bodyPr>
          <a:lstStyle/>
          <a:p>
            <a:pPr indent="0" lvl="0" marL="0" rtl="0" algn="l">
              <a:lnSpc>
                <a:spcPct val="60000"/>
              </a:lnSpc>
              <a:spcBef>
                <a:spcPts val="0"/>
              </a:spcBef>
              <a:spcAft>
                <a:spcPts val="0"/>
              </a:spcAft>
              <a:buClr>
                <a:srgbClr val="3F3F3F"/>
              </a:buClr>
              <a:buSzPts val="4000"/>
              <a:buNone/>
            </a:pPr>
            <a:r>
              <a:rPr lang="en-US" sz="4000"/>
              <a:t>Time Series Forecast</a:t>
            </a:r>
            <a:endParaRPr/>
          </a:p>
          <a:p>
            <a:pPr indent="0" lvl="0" marL="0" rtl="0" algn="l">
              <a:lnSpc>
                <a:spcPct val="60000"/>
              </a:lnSpc>
              <a:spcBef>
                <a:spcPts val="1000"/>
              </a:spcBef>
              <a:spcAft>
                <a:spcPts val="0"/>
              </a:spcAft>
              <a:buClr>
                <a:srgbClr val="3F3F3F"/>
              </a:buClr>
              <a:buSzPts val="4000"/>
              <a:buNone/>
            </a:pPr>
            <a:r>
              <a:rPr lang="en-US" sz="4000"/>
              <a:t>on BAA Corporate </a:t>
            </a:r>
            <a:endParaRPr/>
          </a:p>
          <a:p>
            <a:pPr indent="0" lvl="0" marL="0" rtl="0" algn="l">
              <a:lnSpc>
                <a:spcPct val="60000"/>
              </a:lnSpc>
              <a:spcBef>
                <a:spcPts val="1000"/>
              </a:spcBef>
              <a:spcAft>
                <a:spcPts val="0"/>
              </a:spcAft>
              <a:buClr>
                <a:srgbClr val="3F3F3F"/>
              </a:buClr>
              <a:buSzPts val="4000"/>
              <a:buNone/>
            </a:pPr>
            <a:r>
              <a:rPr lang="en-US" sz="4000"/>
              <a:t>Bond Yield</a:t>
            </a:r>
            <a:endParaRPr sz="4000"/>
          </a:p>
        </p:txBody>
      </p:sp>
      <p:sp>
        <p:nvSpPr>
          <p:cNvPr id="577" name="Google Shape;577;p22"/>
          <p:cNvSpPr txBox="1"/>
          <p:nvPr>
            <p:ph idx="5" type="body"/>
          </p:nvPr>
        </p:nvSpPr>
        <p:spPr>
          <a:xfrm>
            <a:off x="600816" y="4559715"/>
            <a:ext cx="1124026" cy="258532"/>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3F3F3F"/>
              </a:buClr>
              <a:buSzPts val="1200"/>
              <a:buNone/>
            </a:pPr>
            <a:r>
              <a:rPr lang="en-US"/>
              <a:t>2022 / 05 / 26</a:t>
            </a:r>
            <a:endParaRPr/>
          </a:p>
        </p:txBody>
      </p:sp>
      <p:pic>
        <p:nvPicPr>
          <p:cNvPr id="578" name="Google Shape;578;p22"/>
          <p:cNvPicPr preferRelativeResize="0"/>
          <p:nvPr/>
        </p:nvPicPr>
        <p:blipFill rotWithShape="1">
          <a:blip r:embed="rId3">
            <a:alphaModFix/>
          </a:blip>
          <a:srcRect b="0" l="0" r="0" t="0"/>
          <a:stretch/>
        </p:blipFill>
        <p:spPr>
          <a:xfrm>
            <a:off x="7292975" y="890591"/>
            <a:ext cx="3359150" cy="4946650"/>
          </a:xfrm>
          <a:prstGeom prst="rect">
            <a:avLst/>
          </a:prstGeom>
          <a:noFill/>
          <a:ln>
            <a:noFill/>
          </a:ln>
        </p:spPr>
      </p:pic>
      <p:sp>
        <p:nvSpPr>
          <p:cNvPr id="579" name="Google Shape;579;p22"/>
          <p:cNvSpPr txBox="1"/>
          <p:nvPr/>
        </p:nvSpPr>
        <p:spPr>
          <a:xfrm>
            <a:off x="600816" y="4116691"/>
            <a:ext cx="3536096"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3F3F3F"/>
              </a:buClr>
              <a:buSzPts val="1400"/>
              <a:buFont typeface="Arial"/>
              <a:buNone/>
            </a:pPr>
            <a:r>
              <a:rPr lang="en-US" sz="1400">
                <a:solidFill>
                  <a:srgbClr val="3F3F3F"/>
                </a:solidFill>
                <a:latin typeface="Calibri"/>
                <a:ea typeface="Calibri"/>
                <a:cs typeface="Calibri"/>
                <a:sym typeface="Calibri"/>
              </a:rPr>
              <a:t>Bruce Liu, Polly Zheng, Nihaal Zaveri, Jinze Wu</a:t>
            </a:r>
            <a:endParaRPr sz="1400">
              <a:solidFill>
                <a:srgbClr val="3F3F3F"/>
              </a:solidFill>
              <a:latin typeface="Calibri"/>
              <a:ea typeface="Calibri"/>
              <a:cs typeface="Calibri"/>
              <a:sym typeface="Calibri"/>
            </a:endParaRPr>
          </a:p>
        </p:txBody>
      </p:sp>
      <p:sp>
        <p:nvSpPr>
          <p:cNvPr id="580" name="Google Shape;580;p2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31"/>
          <p:cNvSpPr txBox="1"/>
          <p:nvPr>
            <p:ph type="title"/>
          </p:nvPr>
        </p:nvSpPr>
        <p:spPr>
          <a:xfrm>
            <a:off x="597866" y="495734"/>
            <a:ext cx="2142000" cy="3879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lang="en-US"/>
              <a:t>ARIMA</a:t>
            </a:r>
            <a:endParaRPr/>
          </a:p>
        </p:txBody>
      </p:sp>
      <p:sp>
        <p:nvSpPr>
          <p:cNvPr id="764" name="Google Shape;764;p3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5" name="Google Shape;765;p31"/>
          <p:cNvSpPr txBox="1"/>
          <p:nvPr/>
        </p:nvSpPr>
        <p:spPr>
          <a:xfrm>
            <a:off x="597875" y="4534275"/>
            <a:ext cx="4269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alibri"/>
                <a:ea typeface="Calibri"/>
                <a:cs typeface="Calibri"/>
                <a:sym typeface="Calibri"/>
              </a:rPr>
              <a:t>ARIMA (0,1,1)</a:t>
            </a:r>
            <a:endParaRPr sz="1600">
              <a:latin typeface="Calibri"/>
              <a:ea typeface="Calibri"/>
              <a:cs typeface="Calibri"/>
              <a:sym typeface="Calibri"/>
            </a:endParaRPr>
          </a:p>
          <a:p>
            <a:pPr indent="0" lvl="0" marL="0" rtl="0" algn="l">
              <a:spcBef>
                <a:spcPts val="0"/>
              </a:spcBef>
              <a:spcAft>
                <a:spcPts val="0"/>
              </a:spcAft>
              <a:buNone/>
            </a:pPr>
            <a:r>
              <a:rPr lang="en-US" sz="1600">
                <a:latin typeface="Calibri"/>
                <a:ea typeface="Calibri"/>
                <a:cs typeface="Calibri"/>
                <a:sym typeface="Calibri"/>
              </a:rPr>
              <a:t>Residual Analysis: Box-Ljung Test</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p-value: 0.6</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US" sz="1600">
                <a:solidFill>
                  <a:schemeClr val="dk1"/>
                </a:solidFill>
                <a:latin typeface="Calibri"/>
                <a:ea typeface="Calibri"/>
                <a:cs typeface="Calibri"/>
                <a:sym typeface="Calibri"/>
              </a:rPr>
              <a:t>No autocorrelation of residuals</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US" sz="1600">
                <a:solidFill>
                  <a:schemeClr val="dk1"/>
                </a:solidFill>
                <a:latin typeface="Calibri"/>
                <a:ea typeface="Calibri"/>
                <a:cs typeface="Calibri"/>
                <a:sym typeface="Calibri"/>
              </a:rPr>
              <a:t>sMAPE: 0.12</a:t>
            </a:r>
            <a:endParaRPr sz="1600">
              <a:solidFill>
                <a:schemeClr val="dk1"/>
              </a:solidFill>
              <a:latin typeface="Calibri"/>
              <a:ea typeface="Calibri"/>
              <a:cs typeface="Calibri"/>
              <a:sym typeface="Calibri"/>
            </a:endParaRPr>
          </a:p>
        </p:txBody>
      </p:sp>
      <p:pic>
        <p:nvPicPr>
          <p:cNvPr id="766" name="Google Shape;766;p31"/>
          <p:cNvPicPr preferRelativeResize="0"/>
          <p:nvPr/>
        </p:nvPicPr>
        <p:blipFill>
          <a:blip r:embed="rId3">
            <a:alphaModFix/>
          </a:blip>
          <a:stretch>
            <a:fillRect/>
          </a:stretch>
        </p:blipFill>
        <p:spPr>
          <a:xfrm>
            <a:off x="212700" y="1327371"/>
            <a:ext cx="5156375" cy="3185903"/>
          </a:xfrm>
          <a:prstGeom prst="rect">
            <a:avLst/>
          </a:prstGeom>
          <a:noFill/>
          <a:ln>
            <a:noFill/>
          </a:ln>
        </p:spPr>
      </p:pic>
      <p:pic>
        <p:nvPicPr>
          <p:cNvPr id="767" name="Google Shape;767;p31"/>
          <p:cNvPicPr preferRelativeResize="0"/>
          <p:nvPr/>
        </p:nvPicPr>
        <p:blipFill>
          <a:blip r:embed="rId4">
            <a:alphaModFix/>
          </a:blip>
          <a:stretch>
            <a:fillRect/>
          </a:stretch>
        </p:blipFill>
        <p:spPr>
          <a:xfrm>
            <a:off x="5369075" y="1251175"/>
            <a:ext cx="6518124" cy="40272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32"/>
          <p:cNvSpPr txBox="1"/>
          <p:nvPr>
            <p:ph type="title"/>
          </p:nvPr>
        </p:nvSpPr>
        <p:spPr>
          <a:xfrm>
            <a:off x="589250" y="490800"/>
            <a:ext cx="4724700" cy="486300"/>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ARIMA</a:t>
            </a:r>
            <a:r>
              <a:rPr lang="en-US"/>
              <a:t> with Intervention</a:t>
            </a:r>
            <a:endParaRPr/>
          </a:p>
        </p:txBody>
      </p:sp>
      <p:sp>
        <p:nvSpPr>
          <p:cNvPr id="773" name="Google Shape;773;p32"/>
          <p:cNvSpPr/>
          <p:nvPr/>
        </p:nvSpPr>
        <p:spPr>
          <a:xfrm>
            <a:off x="6820275" y="1631900"/>
            <a:ext cx="3693300" cy="14202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Pre-Intervention: ARIMA (3,2,0)</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March, 1980 Policy Intervention</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Residuals show p-value of 0.289 from Ljung-Box test</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Resembles white-noise but shows clusters of volatility, suggesting ARCH/GARCH</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Low sample size for pre-intervention</a:t>
            </a:r>
            <a:endParaRPr>
              <a:solidFill>
                <a:srgbClr val="3F3F3F"/>
              </a:solidFill>
              <a:latin typeface="Calibri"/>
              <a:ea typeface="Calibri"/>
              <a:cs typeface="Calibri"/>
              <a:sym typeface="Calibri"/>
            </a:endParaRPr>
          </a:p>
        </p:txBody>
      </p:sp>
      <p:sp>
        <p:nvSpPr>
          <p:cNvPr id="774" name="Google Shape;774;p32"/>
          <p:cNvSpPr txBox="1"/>
          <p:nvPr/>
        </p:nvSpPr>
        <p:spPr>
          <a:xfrm>
            <a:off x="7220997" y="1192300"/>
            <a:ext cx="2313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Calibri"/>
                <a:ea typeface="Calibri"/>
                <a:cs typeface="Calibri"/>
                <a:sym typeface="Calibri"/>
              </a:rPr>
              <a:t>Model Result </a:t>
            </a:r>
            <a:endParaRPr b="1" sz="2000">
              <a:solidFill>
                <a:srgbClr val="3F3F3F"/>
              </a:solidFill>
              <a:latin typeface="Calibri"/>
              <a:ea typeface="Calibri"/>
              <a:cs typeface="Calibri"/>
              <a:sym typeface="Calibri"/>
            </a:endParaRPr>
          </a:p>
        </p:txBody>
      </p:sp>
      <p:sp>
        <p:nvSpPr>
          <p:cNvPr id="775" name="Google Shape;775;p32"/>
          <p:cNvSpPr/>
          <p:nvPr/>
        </p:nvSpPr>
        <p:spPr>
          <a:xfrm>
            <a:off x="7058051" y="1314091"/>
            <a:ext cx="124800" cy="1257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cxnSp>
        <p:nvCxnSpPr>
          <p:cNvPr id="776" name="Google Shape;776;p32"/>
          <p:cNvCxnSpPr/>
          <p:nvPr/>
        </p:nvCxnSpPr>
        <p:spPr>
          <a:xfrm>
            <a:off x="11287125" y="552430"/>
            <a:ext cx="209700" cy="0"/>
          </a:xfrm>
          <a:prstGeom prst="straightConnector1">
            <a:avLst/>
          </a:prstGeom>
          <a:noFill/>
          <a:ln cap="flat" cmpd="sng" w="12700">
            <a:solidFill>
              <a:srgbClr val="3F3F3F"/>
            </a:solidFill>
            <a:prstDash val="solid"/>
            <a:miter lim="800000"/>
            <a:headEnd len="sm" w="sm" type="none"/>
            <a:tailEnd len="sm" w="sm" type="none"/>
          </a:ln>
        </p:spPr>
      </p:cxnSp>
      <p:cxnSp>
        <p:nvCxnSpPr>
          <p:cNvPr id="777" name="Google Shape;777;p32"/>
          <p:cNvCxnSpPr/>
          <p:nvPr/>
        </p:nvCxnSpPr>
        <p:spPr>
          <a:xfrm>
            <a:off x="11377612" y="604817"/>
            <a:ext cx="119100" cy="0"/>
          </a:xfrm>
          <a:prstGeom prst="straightConnector1">
            <a:avLst/>
          </a:prstGeom>
          <a:noFill/>
          <a:ln cap="flat" cmpd="sng" w="12700">
            <a:solidFill>
              <a:srgbClr val="3F3F3F"/>
            </a:solidFill>
            <a:prstDash val="solid"/>
            <a:miter lim="800000"/>
            <a:headEnd len="sm" w="sm" type="none"/>
            <a:tailEnd len="sm" w="sm" type="none"/>
          </a:ln>
        </p:spPr>
      </p:cxnSp>
      <p:sp>
        <p:nvSpPr>
          <p:cNvPr id="778" name="Google Shape;778;p3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79" name="Google Shape;779;p32"/>
          <p:cNvPicPr preferRelativeResize="0"/>
          <p:nvPr/>
        </p:nvPicPr>
        <p:blipFill>
          <a:blip r:embed="rId3">
            <a:alphaModFix/>
          </a:blip>
          <a:stretch>
            <a:fillRect/>
          </a:stretch>
        </p:blipFill>
        <p:spPr>
          <a:xfrm>
            <a:off x="141534" y="4133625"/>
            <a:ext cx="4206692" cy="2610850"/>
          </a:xfrm>
          <a:prstGeom prst="rect">
            <a:avLst/>
          </a:prstGeom>
          <a:noFill/>
          <a:ln>
            <a:noFill/>
          </a:ln>
        </p:spPr>
      </p:pic>
      <p:pic>
        <p:nvPicPr>
          <p:cNvPr id="780" name="Google Shape;780;p32"/>
          <p:cNvPicPr preferRelativeResize="0"/>
          <p:nvPr/>
        </p:nvPicPr>
        <p:blipFill>
          <a:blip r:embed="rId4">
            <a:alphaModFix/>
          </a:blip>
          <a:stretch>
            <a:fillRect/>
          </a:stretch>
        </p:blipFill>
        <p:spPr>
          <a:xfrm>
            <a:off x="5478500" y="3555800"/>
            <a:ext cx="5741349" cy="3124350"/>
          </a:xfrm>
          <a:prstGeom prst="rect">
            <a:avLst/>
          </a:prstGeom>
          <a:noFill/>
          <a:ln>
            <a:noFill/>
          </a:ln>
        </p:spPr>
      </p:pic>
      <p:pic>
        <p:nvPicPr>
          <p:cNvPr id="781" name="Google Shape;781;p32"/>
          <p:cNvPicPr preferRelativeResize="0"/>
          <p:nvPr/>
        </p:nvPicPr>
        <p:blipFill>
          <a:blip r:embed="rId5">
            <a:alphaModFix/>
          </a:blip>
          <a:stretch>
            <a:fillRect/>
          </a:stretch>
        </p:blipFill>
        <p:spPr>
          <a:xfrm>
            <a:off x="141525" y="1423975"/>
            <a:ext cx="4027326" cy="2450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33"/>
          <p:cNvSpPr txBox="1"/>
          <p:nvPr>
            <p:ph type="title"/>
          </p:nvPr>
        </p:nvSpPr>
        <p:spPr>
          <a:xfrm>
            <a:off x="589250" y="490800"/>
            <a:ext cx="6011400" cy="486300"/>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ARIMA with Intervention + GARCH</a:t>
            </a:r>
            <a:endParaRPr/>
          </a:p>
        </p:txBody>
      </p:sp>
      <p:sp>
        <p:nvSpPr>
          <p:cNvPr id="787" name="Google Shape;787;p33"/>
          <p:cNvSpPr/>
          <p:nvPr/>
        </p:nvSpPr>
        <p:spPr>
          <a:xfrm>
            <a:off x="7440612" y="2236644"/>
            <a:ext cx="3693300" cy="954000"/>
          </a:xfrm>
          <a:prstGeom prst="rect">
            <a:avLst/>
          </a:prstGeom>
          <a:noFill/>
          <a:ln>
            <a:noFill/>
          </a:ln>
        </p:spPr>
        <p:txBody>
          <a:bodyPr anchorCtr="0" anchor="t" bIns="45700" lIns="91425" spcFirstLastPara="1" rIns="91425" wrap="square" tIns="45700">
            <a:noAutofit/>
          </a:bodyPr>
          <a:lstStyle/>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ARCH(0) to ARCH(10) + GARCH(1,1) were tested</a:t>
            </a:r>
            <a:endParaRPr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GARCH(1,1) is selected for having lowest AIC</a:t>
            </a:r>
            <a:endParaRPr sz="1600">
              <a:solidFill>
                <a:srgbClr val="3F3F3F"/>
              </a:solidFill>
              <a:latin typeface="Calibri"/>
              <a:ea typeface="Calibri"/>
              <a:cs typeface="Calibri"/>
              <a:sym typeface="Calibri"/>
            </a:endParaRPr>
          </a:p>
        </p:txBody>
      </p:sp>
      <p:sp>
        <p:nvSpPr>
          <p:cNvPr id="788" name="Google Shape;788;p33"/>
          <p:cNvSpPr txBox="1"/>
          <p:nvPr/>
        </p:nvSpPr>
        <p:spPr>
          <a:xfrm>
            <a:off x="7709922" y="1742900"/>
            <a:ext cx="23133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F3F3F"/>
                </a:solidFill>
                <a:latin typeface="Calibri"/>
                <a:ea typeface="Calibri"/>
                <a:cs typeface="Calibri"/>
                <a:sym typeface="Calibri"/>
              </a:rPr>
              <a:t>Model Process</a:t>
            </a:r>
            <a:endParaRPr b="1" sz="2200">
              <a:solidFill>
                <a:srgbClr val="3F3F3F"/>
              </a:solidFill>
              <a:latin typeface="Calibri"/>
              <a:ea typeface="Calibri"/>
              <a:cs typeface="Calibri"/>
              <a:sym typeface="Calibri"/>
            </a:endParaRPr>
          </a:p>
        </p:txBody>
      </p:sp>
      <p:sp>
        <p:nvSpPr>
          <p:cNvPr id="789" name="Google Shape;789;p33"/>
          <p:cNvSpPr/>
          <p:nvPr/>
        </p:nvSpPr>
        <p:spPr>
          <a:xfrm>
            <a:off x="7440600" y="4159372"/>
            <a:ext cx="3693300" cy="1257600"/>
          </a:xfrm>
          <a:prstGeom prst="rect">
            <a:avLst/>
          </a:prstGeom>
          <a:noFill/>
          <a:ln>
            <a:noFill/>
          </a:ln>
        </p:spPr>
        <p:txBody>
          <a:bodyPr anchorCtr="0" anchor="t" bIns="45700" lIns="91425" spcFirstLastPara="1" rIns="91425" wrap="square" tIns="45700">
            <a:noAutofit/>
          </a:bodyPr>
          <a:lstStyle/>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ACF/PACF of squared residuals are no longer significant</a:t>
            </a:r>
            <a:endParaRPr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Ljung-Box test p-value: 0.364</a:t>
            </a:r>
            <a:endParaRPr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sMAPE: 0.227</a:t>
            </a:r>
            <a:endParaRPr sz="1600">
              <a:solidFill>
                <a:srgbClr val="3F3F3F"/>
              </a:solidFill>
              <a:latin typeface="Calibri"/>
              <a:ea typeface="Calibri"/>
              <a:cs typeface="Calibri"/>
              <a:sym typeface="Calibri"/>
            </a:endParaRPr>
          </a:p>
        </p:txBody>
      </p:sp>
      <p:sp>
        <p:nvSpPr>
          <p:cNvPr id="790" name="Google Shape;790;p33"/>
          <p:cNvSpPr txBox="1"/>
          <p:nvPr/>
        </p:nvSpPr>
        <p:spPr>
          <a:xfrm>
            <a:off x="7709933" y="3665634"/>
            <a:ext cx="16722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3F3F3F"/>
                </a:solidFill>
                <a:latin typeface="Calibri"/>
                <a:ea typeface="Calibri"/>
                <a:cs typeface="Calibri"/>
                <a:sym typeface="Calibri"/>
              </a:rPr>
              <a:t>Result</a:t>
            </a:r>
            <a:endParaRPr b="1" sz="2300">
              <a:solidFill>
                <a:srgbClr val="3F3F3F"/>
              </a:solidFill>
              <a:latin typeface="Calibri"/>
              <a:ea typeface="Calibri"/>
              <a:cs typeface="Calibri"/>
              <a:sym typeface="Calibri"/>
            </a:endParaRPr>
          </a:p>
        </p:txBody>
      </p:sp>
      <p:sp>
        <p:nvSpPr>
          <p:cNvPr id="791" name="Google Shape;791;p33"/>
          <p:cNvSpPr/>
          <p:nvPr/>
        </p:nvSpPr>
        <p:spPr>
          <a:xfrm>
            <a:off x="7546976" y="1864691"/>
            <a:ext cx="124800" cy="1257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Calibri"/>
              <a:ea typeface="Calibri"/>
              <a:cs typeface="Calibri"/>
              <a:sym typeface="Calibri"/>
            </a:endParaRPr>
          </a:p>
        </p:txBody>
      </p:sp>
      <p:sp>
        <p:nvSpPr>
          <p:cNvPr id="792" name="Google Shape;792;p33"/>
          <p:cNvSpPr/>
          <p:nvPr/>
        </p:nvSpPr>
        <p:spPr>
          <a:xfrm>
            <a:off x="7546976" y="3787433"/>
            <a:ext cx="124800" cy="1257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00">
              <a:solidFill>
                <a:schemeClr val="lt1"/>
              </a:solidFill>
              <a:latin typeface="Calibri"/>
              <a:ea typeface="Calibri"/>
              <a:cs typeface="Calibri"/>
              <a:sym typeface="Calibri"/>
            </a:endParaRPr>
          </a:p>
        </p:txBody>
      </p:sp>
      <p:cxnSp>
        <p:nvCxnSpPr>
          <p:cNvPr id="793" name="Google Shape;793;p33"/>
          <p:cNvCxnSpPr/>
          <p:nvPr/>
        </p:nvCxnSpPr>
        <p:spPr>
          <a:xfrm>
            <a:off x="11287125" y="552430"/>
            <a:ext cx="209700" cy="0"/>
          </a:xfrm>
          <a:prstGeom prst="straightConnector1">
            <a:avLst/>
          </a:prstGeom>
          <a:noFill/>
          <a:ln cap="flat" cmpd="sng" w="12700">
            <a:solidFill>
              <a:srgbClr val="3F3F3F"/>
            </a:solidFill>
            <a:prstDash val="solid"/>
            <a:miter lim="800000"/>
            <a:headEnd len="sm" w="sm" type="none"/>
            <a:tailEnd len="sm" w="sm" type="none"/>
          </a:ln>
        </p:spPr>
      </p:cxnSp>
      <p:cxnSp>
        <p:nvCxnSpPr>
          <p:cNvPr id="794" name="Google Shape;794;p33"/>
          <p:cNvCxnSpPr/>
          <p:nvPr/>
        </p:nvCxnSpPr>
        <p:spPr>
          <a:xfrm>
            <a:off x="11377612" y="604817"/>
            <a:ext cx="119100" cy="0"/>
          </a:xfrm>
          <a:prstGeom prst="straightConnector1">
            <a:avLst/>
          </a:prstGeom>
          <a:noFill/>
          <a:ln cap="flat" cmpd="sng" w="12700">
            <a:solidFill>
              <a:srgbClr val="3F3F3F"/>
            </a:solidFill>
            <a:prstDash val="solid"/>
            <a:miter lim="800000"/>
            <a:headEnd len="sm" w="sm" type="none"/>
            <a:tailEnd len="sm" w="sm" type="none"/>
          </a:ln>
        </p:spPr>
      </p:cxnSp>
      <p:sp>
        <p:nvSpPr>
          <p:cNvPr id="795" name="Google Shape;795;p3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96" name="Google Shape;796;p33"/>
          <p:cNvPicPr preferRelativeResize="0"/>
          <p:nvPr/>
        </p:nvPicPr>
        <p:blipFill>
          <a:blip r:embed="rId3">
            <a:alphaModFix/>
          </a:blip>
          <a:stretch>
            <a:fillRect/>
          </a:stretch>
        </p:blipFill>
        <p:spPr>
          <a:xfrm>
            <a:off x="152400" y="1129500"/>
            <a:ext cx="4503750" cy="2710163"/>
          </a:xfrm>
          <a:prstGeom prst="rect">
            <a:avLst/>
          </a:prstGeom>
          <a:noFill/>
          <a:ln>
            <a:noFill/>
          </a:ln>
        </p:spPr>
      </p:pic>
      <p:pic>
        <p:nvPicPr>
          <p:cNvPr id="797" name="Google Shape;797;p33"/>
          <p:cNvPicPr preferRelativeResize="0"/>
          <p:nvPr/>
        </p:nvPicPr>
        <p:blipFill>
          <a:blip r:embed="rId4">
            <a:alphaModFix/>
          </a:blip>
          <a:stretch>
            <a:fillRect/>
          </a:stretch>
        </p:blipFill>
        <p:spPr>
          <a:xfrm>
            <a:off x="152400" y="3992075"/>
            <a:ext cx="5380326" cy="2713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34"/>
          <p:cNvSpPr txBox="1"/>
          <p:nvPr>
            <p:ph type="title"/>
          </p:nvPr>
        </p:nvSpPr>
        <p:spPr>
          <a:xfrm>
            <a:off x="589250" y="490800"/>
            <a:ext cx="6352800" cy="486300"/>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Cointegration: </a:t>
            </a:r>
            <a:r>
              <a:rPr lang="en-US"/>
              <a:t>Paired Baa with AAA</a:t>
            </a:r>
            <a:endParaRPr/>
          </a:p>
        </p:txBody>
      </p:sp>
      <p:sp>
        <p:nvSpPr>
          <p:cNvPr id="803" name="Google Shape;803;p34"/>
          <p:cNvSpPr txBox="1"/>
          <p:nvPr/>
        </p:nvSpPr>
        <p:spPr>
          <a:xfrm>
            <a:off x="1104025" y="1380800"/>
            <a:ext cx="2458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Granger Causality Test</a:t>
            </a:r>
            <a:endParaRPr b="1" sz="1800">
              <a:solidFill>
                <a:srgbClr val="3F3F3F"/>
              </a:solidFill>
              <a:latin typeface="Calibri"/>
              <a:ea typeface="Calibri"/>
              <a:cs typeface="Calibri"/>
              <a:sym typeface="Calibri"/>
            </a:endParaRPr>
          </a:p>
        </p:txBody>
      </p:sp>
      <p:sp>
        <p:nvSpPr>
          <p:cNvPr id="804" name="Google Shape;804;p34"/>
          <p:cNvSpPr/>
          <p:nvPr/>
        </p:nvSpPr>
        <p:spPr>
          <a:xfrm>
            <a:off x="963612" y="3549786"/>
            <a:ext cx="36933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3F3F3F"/>
              </a:solidFill>
              <a:latin typeface="Calibri"/>
              <a:ea typeface="Calibri"/>
              <a:cs typeface="Calibri"/>
              <a:sym typeface="Calibri"/>
            </a:endParaRPr>
          </a:p>
        </p:txBody>
      </p:sp>
      <p:sp>
        <p:nvSpPr>
          <p:cNvPr id="805" name="Google Shape;805;p34"/>
          <p:cNvSpPr txBox="1"/>
          <p:nvPr/>
        </p:nvSpPr>
        <p:spPr>
          <a:xfrm>
            <a:off x="1069975" y="3415363"/>
            <a:ext cx="2526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Test for Cointegration</a:t>
            </a:r>
            <a:endParaRPr b="1" sz="1800">
              <a:solidFill>
                <a:srgbClr val="3F3F3F"/>
              </a:solidFill>
              <a:latin typeface="Calibri"/>
              <a:ea typeface="Calibri"/>
              <a:cs typeface="Calibri"/>
              <a:sym typeface="Calibri"/>
            </a:endParaRPr>
          </a:p>
        </p:txBody>
      </p:sp>
      <p:sp>
        <p:nvSpPr>
          <p:cNvPr id="806" name="Google Shape;806;p34"/>
          <p:cNvSpPr/>
          <p:nvPr/>
        </p:nvSpPr>
        <p:spPr>
          <a:xfrm>
            <a:off x="818851" y="1502591"/>
            <a:ext cx="124800" cy="1257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7" name="Google Shape;807;p34"/>
          <p:cNvSpPr/>
          <p:nvPr/>
        </p:nvSpPr>
        <p:spPr>
          <a:xfrm>
            <a:off x="818851" y="3537183"/>
            <a:ext cx="124800" cy="1257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08" name="Google Shape;808;p34"/>
          <p:cNvCxnSpPr/>
          <p:nvPr/>
        </p:nvCxnSpPr>
        <p:spPr>
          <a:xfrm>
            <a:off x="11287125" y="552430"/>
            <a:ext cx="209550" cy="0"/>
          </a:xfrm>
          <a:prstGeom prst="straightConnector1">
            <a:avLst/>
          </a:prstGeom>
          <a:noFill/>
          <a:ln cap="flat" cmpd="sng" w="12700">
            <a:solidFill>
              <a:srgbClr val="3F3F3F"/>
            </a:solidFill>
            <a:prstDash val="solid"/>
            <a:miter lim="800000"/>
            <a:headEnd len="sm" w="sm" type="none"/>
            <a:tailEnd len="sm" w="sm" type="none"/>
          </a:ln>
        </p:spPr>
      </p:cxnSp>
      <p:cxnSp>
        <p:nvCxnSpPr>
          <p:cNvPr id="809" name="Google Shape;809;p34"/>
          <p:cNvCxnSpPr/>
          <p:nvPr/>
        </p:nvCxnSpPr>
        <p:spPr>
          <a:xfrm>
            <a:off x="11377612" y="604817"/>
            <a:ext cx="119063" cy="0"/>
          </a:xfrm>
          <a:prstGeom prst="straightConnector1">
            <a:avLst/>
          </a:prstGeom>
          <a:noFill/>
          <a:ln cap="flat" cmpd="sng" w="12700">
            <a:solidFill>
              <a:srgbClr val="3F3F3F"/>
            </a:solidFill>
            <a:prstDash val="solid"/>
            <a:miter lim="800000"/>
            <a:headEnd len="sm" w="sm" type="none"/>
            <a:tailEnd len="sm" w="sm" type="none"/>
          </a:ln>
        </p:spPr>
      </p:cxnSp>
      <p:sp>
        <p:nvSpPr>
          <p:cNvPr id="810" name="Google Shape;810;p3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11" name="Google Shape;811;p34"/>
          <p:cNvPicPr preferRelativeResize="0"/>
          <p:nvPr/>
        </p:nvPicPr>
        <p:blipFill>
          <a:blip r:embed="rId3">
            <a:alphaModFix/>
          </a:blip>
          <a:stretch>
            <a:fillRect/>
          </a:stretch>
        </p:blipFill>
        <p:spPr>
          <a:xfrm>
            <a:off x="891513" y="1984775"/>
            <a:ext cx="3557375" cy="1307750"/>
          </a:xfrm>
          <a:prstGeom prst="rect">
            <a:avLst/>
          </a:prstGeom>
          <a:noFill/>
          <a:ln>
            <a:noFill/>
          </a:ln>
        </p:spPr>
      </p:pic>
      <p:pic>
        <p:nvPicPr>
          <p:cNvPr id="812" name="Google Shape;812;p34"/>
          <p:cNvPicPr preferRelativeResize="0"/>
          <p:nvPr/>
        </p:nvPicPr>
        <p:blipFill>
          <a:blip r:embed="rId4">
            <a:alphaModFix/>
          </a:blip>
          <a:stretch>
            <a:fillRect/>
          </a:stretch>
        </p:blipFill>
        <p:spPr>
          <a:xfrm>
            <a:off x="943651" y="3896500"/>
            <a:ext cx="4046350" cy="1375317"/>
          </a:xfrm>
          <a:prstGeom prst="rect">
            <a:avLst/>
          </a:prstGeom>
          <a:noFill/>
          <a:ln>
            <a:noFill/>
          </a:ln>
        </p:spPr>
      </p:pic>
      <p:sp>
        <p:nvSpPr>
          <p:cNvPr id="813" name="Google Shape;813;p34"/>
          <p:cNvSpPr txBox="1"/>
          <p:nvPr/>
        </p:nvSpPr>
        <p:spPr>
          <a:xfrm>
            <a:off x="6725275" y="1392500"/>
            <a:ext cx="3611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Verify Order of Cointegration test</a:t>
            </a:r>
            <a:endParaRPr b="1" sz="1800">
              <a:solidFill>
                <a:srgbClr val="3F3F3F"/>
              </a:solidFill>
              <a:latin typeface="Calibri"/>
              <a:ea typeface="Calibri"/>
              <a:cs typeface="Calibri"/>
              <a:sym typeface="Calibri"/>
            </a:endParaRPr>
          </a:p>
        </p:txBody>
      </p:sp>
      <p:sp>
        <p:nvSpPr>
          <p:cNvPr id="814" name="Google Shape;814;p34"/>
          <p:cNvSpPr/>
          <p:nvPr/>
        </p:nvSpPr>
        <p:spPr>
          <a:xfrm>
            <a:off x="6440101" y="1514291"/>
            <a:ext cx="124800" cy="1257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15" name="Google Shape;815;p34"/>
          <p:cNvPicPr preferRelativeResize="0"/>
          <p:nvPr/>
        </p:nvPicPr>
        <p:blipFill>
          <a:blip r:embed="rId5">
            <a:alphaModFix/>
          </a:blip>
          <a:stretch>
            <a:fillRect/>
          </a:stretch>
        </p:blipFill>
        <p:spPr>
          <a:xfrm>
            <a:off x="6564901" y="1883600"/>
            <a:ext cx="4153449" cy="1111175"/>
          </a:xfrm>
          <a:prstGeom prst="rect">
            <a:avLst/>
          </a:prstGeom>
          <a:noFill/>
          <a:ln>
            <a:noFill/>
          </a:ln>
        </p:spPr>
      </p:pic>
      <p:sp>
        <p:nvSpPr>
          <p:cNvPr id="816" name="Google Shape;816;p34"/>
          <p:cNvSpPr txBox="1"/>
          <p:nvPr/>
        </p:nvSpPr>
        <p:spPr>
          <a:xfrm>
            <a:off x="6877675" y="3068900"/>
            <a:ext cx="3611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Fit a Vector Error Correction Model</a:t>
            </a:r>
            <a:endParaRPr b="1" sz="1800">
              <a:solidFill>
                <a:srgbClr val="3F3F3F"/>
              </a:solidFill>
              <a:latin typeface="Calibri"/>
              <a:ea typeface="Calibri"/>
              <a:cs typeface="Calibri"/>
              <a:sym typeface="Calibri"/>
            </a:endParaRPr>
          </a:p>
        </p:txBody>
      </p:sp>
      <p:sp>
        <p:nvSpPr>
          <p:cNvPr id="817" name="Google Shape;817;p34"/>
          <p:cNvSpPr/>
          <p:nvPr/>
        </p:nvSpPr>
        <p:spPr>
          <a:xfrm>
            <a:off x="6592501" y="3190691"/>
            <a:ext cx="124800" cy="1257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18" name="Google Shape;818;p34"/>
          <p:cNvPicPr preferRelativeResize="0"/>
          <p:nvPr/>
        </p:nvPicPr>
        <p:blipFill>
          <a:blip r:embed="rId6">
            <a:alphaModFix/>
          </a:blip>
          <a:stretch>
            <a:fillRect/>
          </a:stretch>
        </p:blipFill>
        <p:spPr>
          <a:xfrm>
            <a:off x="6507650" y="3549775"/>
            <a:ext cx="4046351" cy="2348293"/>
          </a:xfrm>
          <a:prstGeom prst="rect">
            <a:avLst/>
          </a:prstGeom>
          <a:noFill/>
          <a:ln>
            <a:noFill/>
          </a:ln>
        </p:spPr>
      </p:pic>
      <p:sp>
        <p:nvSpPr>
          <p:cNvPr id="819" name="Google Shape;819;p34"/>
          <p:cNvSpPr txBox="1"/>
          <p:nvPr/>
        </p:nvSpPr>
        <p:spPr>
          <a:xfrm>
            <a:off x="6813150" y="5765588"/>
            <a:ext cx="352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sMAP</a:t>
            </a:r>
            <a:r>
              <a:rPr lang="en-US">
                <a:latin typeface="Calibri"/>
                <a:ea typeface="Calibri"/>
                <a:cs typeface="Calibri"/>
                <a:sym typeface="Calibri"/>
              </a:rPr>
              <a:t>E: 0.08</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35"/>
          <p:cNvSpPr txBox="1"/>
          <p:nvPr>
            <p:ph type="title"/>
          </p:nvPr>
        </p:nvSpPr>
        <p:spPr>
          <a:xfrm>
            <a:off x="597879" y="495725"/>
            <a:ext cx="3176700" cy="3879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lang="en-US"/>
              <a:t>Residual Analysis</a:t>
            </a:r>
            <a:endParaRPr/>
          </a:p>
        </p:txBody>
      </p:sp>
      <p:sp>
        <p:nvSpPr>
          <p:cNvPr id="826" name="Google Shape;826;p3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27" name="Google Shape;827;p35"/>
          <p:cNvPicPr preferRelativeResize="0"/>
          <p:nvPr/>
        </p:nvPicPr>
        <p:blipFill>
          <a:blip r:embed="rId3">
            <a:alphaModFix/>
          </a:blip>
          <a:stretch>
            <a:fillRect/>
          </a:stretch>
        </p:blipFill>
        <p:spPr>
          <a:xfrm>
            <a:off x="6687950" y="1844675"/>
            <a:ext cx="4863202" cy="2768649"/>
          </a:xfrm>
          <a:prstGeom prst="rect">
            <a:avLst/>
          </a:prstGeom>
          <a:noFill/>
          <a:ln>
            <a:noFill/>
          </a:ln>
        </p:spPr>
      </p:pic>
      <p:sp>
        <p:nvSpPr>
          <p:cNvPr id="828" name="Google Shape;828;p35"/>
          <p:cNvSpPr txBox="1"/>
          <p:nvPr/>
        </p:nvSpPr>
        <p:spPr>
          <a:xfrm>
            <a:off x="2427425" y="1266050"/>
            <a:ext cx="24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Residuals from VECM</a:t>
            </a:r>
            <a:endParaRPr b="1">
              <a:latin typeface="Calibri"/>
              <a:ea typeface="Calibri"/>
              <a:cs typeface="Calibri"/>
              <a:sym typeface="Calibri"/>
            </a:endParaRPr>
          </a:p>
        </p:txBody>
      </p:sp>
      <p:sp>
        <p:nvSpPr>
          <p:cNvPr id="829" name="Google Shape;829;p35"/>
          <p:cNvSpPr txBox="1"/>
          <p:nvPr/>
        </p:nvSpPr>
        <p:spPr>
          <a:xfrm>
            <a:off x="8015675" y="1266050"/>
            <a:ext cx="24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Histogram of VECM </a:t>
            </a:r>
            <a:r>
              <a:rPr b="1" lang="en-US">
                <a:latin typeface="Calibri"/>
                <a:ea typeface="Calibri"/>
                <a:cs typeface="Calibri"/>
                <a:sym typeface="Calibri"/>
              </a:rPr>
              <a:t>Residuals </a:t>
            </a:r>
            <a:endParaRPr b="1">
              <a:latin typeface="Calibri"/>
              <a:ea typeface="Calibri"/>
              <a:cs typeface="Calibri"/>
              <a:sym typeface="Calibri"/>
            </a:endParaRPr>
          </a:p>
        </p:txBody>
      </p:sp>
      <p:pic>
        <p:nvPicPr>
          <p:cNvPr id="830" name="Google Shape;830;p35"/>
          <p:cNvPicPr preferRelativeResize="0"/>
          <p:nvPr/>
        </p:nvPicPr>
        <p:blipFill>
          <a:blip r:embed="rId4">
            <a:alphaModFix/>
          </a:blip>
          <a:stretch>
            <a:fillRect/>
          </a:stretch>
        </p:blipFill>
        <p:spPr>
          <a:xfrm>
            <a:off x="1136475" y="5013325"/>
            <a:ext cx="4836974" cy="1053325"/>
          </a:xfrm>
          <a:prstGeom prst="rect">
            <a:avLst/>
          </a:prstGeom>
          <a:noFill/>
          <a:ln>
            <a:noFill/>
          </a:ln>
        </p:spPr>
      </p:pic>
      <p:sp>
        <p:nvSpPr>
          <p:cNvPr id="831" name="Google Shape;831;p35"/>
          <p:cNvSpPr txBox="1"/>
          <p:nvPr/>
        </p:nvSpPr>
        <p:spPr>
          <a:xfrm>
            <a:off x="7128525" y="5290000"/>
            <a:ext cx="34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No </a:t>
            </a:r>
            <a:r>
              <a:rPr lang="en-US">
                <a:latin typeface="Calibri"/>
                <a:ea typeface="Calibri"/>
                <a:cs typeface="Calibri"/>
                <a:sym typeface="Calibri"/>
              </a:rPr>
              <a:t>heteroskedasticity &amp; autocorrelation in residuals</a:t>
            </a:r>
            <a:r>
              <a:rPr lang="en-US">
                <a:latin typeface="Calibri"/>
                <a:ea typeface="Calibri"/>
                <a:cs typeface="Calibri"/>
                <a:sym typeface="Calibri"/>
              </a:rPr>
              <a:t> </a:t>
            </a:r>
            <a:endParaRPr>
              <a:latin typeface="Calibri"/>
              <a:ea typeface="Calibri"/>
              <a:cs typeface="Calibri"/>
              <a:sym typeface="Calibri"/>
            </a:endParaRPr>
          </a:p>
        </p:txBody>
      </p:sp>
      <p:pic>
        <p:nvPicPr>
          <p:cNvPr id="832" name="Google Shape;832;p35"/>
          <p:cNvPicPr preferRelativeResize="0"/>
          <p:nvPr/>
        </p:nvPicPr>
        <p:blipFill>
          <a:blip r:embed="rId5">
            <a:alphaModFix/>
          </a:blip>
          <a:stretch>
            <a:fillRect/>
          </a:stretch>
        </p:blipFill>
        <p:spPr>
          <a:xfrm>
            <a:off x="451775" y="1818650"/>
            <a:ext cx="5574748" cy="2887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36"/>
          <p:cNvSpPr txBox="1"/>
          <p:nvPr>
            <p:ph type="title"/>
          </p:nvPr>
        </p:nvSpPr>
        <p:spPr>
          <a:xfrm>
            <a:off x="589240" y="490797"/>
            <a:ext cx="1831800" cy="486300"/>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Prophet</a:t>
            </a:r>
            <a:endParaRPr/>
          </a:p>
        </p:txBody>
      </p:sp>
      <p:grpSp>
        <p:nvGrpSpPr>
          <p:cNvPr id="838" name="Google Shape;838;p36"/>
          <p:cNvGrpSpPr/>
          <p:nvPr/>
        </p:nvGrpSpPr>
        <p:grpSpPr>
          <a:xfrm>
            <a:off x="6831724" y="5805488"/>
            <a:ext cx="4664951" cy="3266"/>
            <a:chOff x="6831724" y="6292750"/>
            <a:chExt cx="4664951" cy="3266"/>
          </a:xfrm>
        </p:grpSpPr>
        <p:cxnSp>
          <p:nvCxnSpPr>
            <p:cNvPr id="839" name="Google Shape;839;p36"/>
            <p:cNvCxnSpPr/>
            <p:nvPr/>
          </p:nvCxnSpPr>
          <p:spPr>
            <a:xfrm>
              <a:off x="6831724" y="6296016"/>
              <a:ext cx="4664951" cy="0"/>
            </a:xfrm>
            <a:prstGeom prst="straightConnector1">
              <a:avLst/>
            </a:prstGeom>
            <a:noFill/>
            <a:ln cap="flat" cmpd="sng" w="9525">
              <a:solidFill>
                <a:srgbClr val="3F3F3F"/>
              </a:solidFill>
              <a:prstDash val="solid"/>
              <a:miter lim="800000"/>
              <a:headEnd len="sm" w="sm" type="none"/>
              <a:tailEnd len="sm" w="sm" type="none"/>
            </a:ln>
          </p:spPr>
        </p:cxnSp>
        <p:cxnSp>
          <p:nvCxnSpPr>
            <p:cNvPr id="840" name="Google Shape;840;p36"/>
            <p:cNvCxnSpPr/>
            <p:nvPr/>
          </p:nvCxnSpPr>
          <p:spPr>
            <a:xfrm>
              <a:off x="6831724" y="6292750"/>
              <a:ext cx="362857" cy="0"/>
            </a:xfrm>
            <a:prstGeom prst="straightConnector1">
              <a:avLst/>
            </a:prstGeom>
            <a:noFill/>
            <a:ln cap="flat" cmpd="sng" w="19050">
              <a:solidFill>
                <a:srgbClr val="3F3F3F"/>
              </a:solidFill>
              <a:prstDash val="solid"/>
              <a:miter lim="800000"/>
              <a:headEnd len="sm" w="sm" type="none"/>
              <a:tailEnd len="sm" w="sm" type="none"/>
            </a:ln>
          </p:spPr>
        </p:cxnSp>
      </p:grpSp>
      <p:sp>
        <p:nvSpPr>
          <p:cNvPr id="841" name="Google Shape;841;p36"/>
          <p:cNvSpPr/>
          <p:nvPr/>
        </p:nvSpPr>
        <p:spPr>
          <a:xfrm>
            <a:off x="7440612" y="2236644"/>
            <a:ext cx="3693235" cy="954107"/>
          </a:xfrm>
          <a:prstGeom prst="rect">
            <a:avLst/>
          </a:prstGeom>
          <a:noFill/>
          <a:ln>
            <a:noFill/>
          </a:ln>
        </p:spPr>
        <p:txBody>
          <a:bodyPr anchorCtr="0" anchor="t" bIns="45700" lIns="91425" spcFirstLastPara="1" rIns="91425" wrap="square" tIns="45700">
            <a:noAutofit/>
          </a:bodyPr>
          <a:lstStyle/>
          <a:p>
            <a:pPr indent="-298450" lvl="0" marL="457200" marR="0" rtl="0" algn="l">
              <a:spcBef>
                <a:spcPts val="0"/>
              </a:spcBef>
              <a:spcAft>
                <a:spcPts val="0"/>
              </a:spcAft>
              <a:buClr>
                <a:srgbClr val="3F3F3F"/>
              </a:buClr>
              <a:buSzPts val="1100"/>
              <a:buFont typeface="Calibri"/>
              <a:buChar char="●"/>
            </a:pPr>
            <a:r>
              <a:rPr lang="en-US">
                <a:solidFill>
                  <a:srgbClr val="3F3F3F"/>
                </a:solidFill>
                <a:latin typeface="Calibri"/>
                <a:ea typeface="Calibri"/>
                <a:cs typeface="Calibri"/>
                <a:sym typeface="Calibri"/>
              </a:rPr>
              <a:t>First tried univariate; doesn’t fit well</a:t>
            </a:r>
            <a:endParaRPr>
              <a:solidFill>
                <a:srgbClr val="3F3F3F"/>
              </a:solidFill>
              <a:latin typeface="Calibri"/>
              <a:ea typeface="Calibri"/>
              <a:cs typeface="Calibri"/>
              <a:sym typeface="Calibri"/>
            </a:endParaRPr>
          </a:p>
          <a:p>
            <a:pPr indent="-298450" lvl="0" marL="457200" marR="0" rtl="0" algn="l">
              <a:spcBef>
                <a:spcPts val="0"/>
              </a:spcBef>
              <a:spcAft>
                <a:spcPts val="0"/>
              </a:spcAft>
              <a:buClr>
                <a:srgbClr val="3F3F3F"/>
              </a:buClr>
              <a:buSzPts val="1100"/>
              <a:buFont typeface="Calibri"/>
              <a:buChar char="●"/>
            </a:pPr>
            <a:r>
              <a:rPr lang="en-US">
                <a:solidFill>
                  <a:srgbClr val="3F3F3F"/>
                </a:solidFill>
                <a:latin typeface="Calibri"/>
                <a:ea typeface="Calibri"/>
                <a:cs typeface="Calibri"/>
                <a:sym typeface="Calibri"/>
              </a:rPr>
              <a:t>Regressed Baa against AAA</a:t>
            </a:r>
            <a:endParaRPr>
              <a:solidFill>
                <a:srgbClr val="3F3F3F"/>
              </a:solidFill>
              <a:latin typeface="Calibri"/>
              <a:ea typeface="Calibri"/>
              <a:cs typeface="Calibri"/>
              <a:sym typeface="Calibri"/>
            </a:endParaRPr>
          </a:p>
          <a:p>
            <a:pPr indent="-298450" lvl="0" marL="457200" marR="0" rtl="0" algn="l">
              <a:spcBef>
                <a:spcPts val="0"/>
              </a:spcBef>
              <a:spcAft>
                <a:spcPts val="0"/>
              </a:spcAft>
              <a:buClr>
                <a:srgbClr val="3F3F3F"/>
              </a:buClr>
              <a:buSzPts val="1100"/>
              <a:buFont typeface="Calibri"/>
              <a:buChar char="●"/>
            </a:pPr>
            <a:r>
              <a:rPr lang="en-US">
                <a:solidFill>
                  <a:srgbClr val="3F3F3F"/>
                </a:solidFill>
                <a:latin typeface="Calibri"/>
                <a:ea typeface="Calibri"/>
                <a:cs typeface="Calibri"/>
                <a:sym typeface="Calibri"/>
              </a:rPr>
              <a:t>Added yearly seasonality</a:t>
            </a:r>
            <a:endParaRPr>
              <a:solidFill>
                <a:srgbClr val="3F3F3F"/>
              </a:solidFill>
              <a:latin typeface="Calibri"/>
              <a:ea typeface="Calibri"/>
              <a:cs typeface="Calibri"/>
              <a:sym typeface="Calibri"/>
            </a:endParaRPr>
          </a:p>
          <a:p>
            <a:pPr indent="-298450" lvl="0" marL="457200" marR="0" rtl="0" algn="l">
              <a:spcBef>
                <a:spcPts val="0"/>
              </a:spcBef>
              <a:spcAft>
                <a:spcPts val="0"/>
              </a:spcAft>
              <a:buClr>
                <a:srgbClr val="3F3F3F"/>
              </a:buClr>
              <a:buSzPts val="1100"/>
              <a:buFont typeface="Calibri"/>
              <a:buChar char="●"/>
            </a:pPr>
            <a:r>
              <a:rPr lang="en-US">
                <a:solidFill>
                  <a:srgbClr val="3F3F3F"/>
                </a:solidFill>
                <a:latin typeface="Calibri"/>
                <a:ea typeface="Calibri"/>
                <a:cs typeface="Calibri"/>
                <a:sym typeface="Calibri"/>
              </a:rPr>
              <a:t>Requires future AAA to be known to predict Baa</a:t>
            </a:r>
            <a:endParaRPr>
              <a:solidFill>
                <a:srgbClr val="3F3F3F"/>
              </a:solidFill>
              <a:latin typeface="Calibri"/>
              <a:ea typeface="Calibri"/>
              <a:cs typeface="Calibri"/>
              <a:sym typeface="Calibri"/>
            </a:endParaRPr>
          </a:p>
        </p:txBody>
      </p:sp>
      <p:sp>
        <p:nvSpPr>
          <p:cNvPr id="842" name="Google Shape;842;p36"/>
          <p:cNvSpPr txBox="1"/>
          <p:nvPr/>
        </p:nvSpPr>
        <p:spPr>
          <a:xfrm>
            <a:off x="7709922" y="1742900"/>
            <a:ext cx="22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Multivariate</a:t>
            </a:r>
            <a:r>
              <a:rPr b="1" lang="en-US" sz="1800">
                <a:solidFill>
                  <a:srgbClr val="3F3F3F"/>
                </a:solidFill>
                <a:latin typeface="Calibri"/>
                <a:ea typeface="Calibri"/>
                <a:cs typeface="Calibri"/>
                <a:sym typeface="Calibri"/>
              </a:rPr>
              <a:t> Forecast</a:t>
            </a:r>
            <a:endParaRPr b="1" sz="1800">
              <a:solidFill>
                <a:srgbClr val="3F3F3F"/>
              </a:solidFill>
              <a:latin typeface="Calibri"/>
              <a:ea typeface="Calibri"/>
              <a:cs typeface="Calibri"/>
              <a:sym typeface="Calibri"/>
            </a:endParaRPr>
          </a:p>
        </p:txBody>
      </p:sp>
      <p:sp>
        <p:nvSpPr>
          <p:cNvPr id="843" name="Google Shape;843;p36"/>
          <p:cNvSpPr/>
          <p:nvPr/>
        </p:nvSpPr>
        <p:spPr>
          <a:xfrm>
            <a:off x="7546976" y="1864691"/>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44" name="Google Shape;844;p36"/>
          <p:cNvCxnSpPr/>
          <p:nvPr/>
        </p:nvCxnSpPr>
        <p:spPr>
          <a:xfrm>
            <a:off x="11287125" y="552430"/>
            <a:ext cx="209550" cy="0"/>
          </a:xfrm>
          <a:prstGeom prst="straightConnector1">
            <a:avLst/>
          </a:prstGeom>
          <a:noFill/>
          <a:ln cap="flat" cmpd="sng" w="12700">
            <a:solidFill>
              <a:srgbClr val="3F3F3F"/>
            </a:solidFill>
            <a:prstDash val="solid"/>
            <a:miter lim="800000"/>
            <a:headEnd len="sm" w="sm" type="none"/>
            <a:tailEnd len="sm" w="sm" type="none"/>
          </a:ln>
        </p:spPr>
      </p:cxnSp>
      <p:cxnSp>
        <p:nvCxnSpPr>
          <p:cNvPr id="845" name="Google Shape;845;p36"/>
          <p:cNvCxnSpPr/>
          <p:nvPr/>
        </p:nvCxnSpPr>
        <p:spPr>
          <a:xfrm>
            <a:off x="11377612" y="604817"/>
            <a:ext cx="119063" cy="0"/>
          </a:xfrm>
          <a:prstGeom prst="straightConnector1">
            <a:avLst/>
          </a:prstGeom>
          <a:noFill/>
          <a:ln cap="flat" cmpd="sng" w="12700">
            <a:solidFill>
              <a:srgbClr val="3F3F3F"/>
            </a:solidFill>
            <a:prstDash val="solid"/>
            <a:miter lim="800000"/>
            <a:headEnd len="sm" w="sm" type="none"/>
            <a:tailEnd len="sm" w="sm" type="none"/>
          </a:ln>
        </p:spPr>
      </p:cxnSp>
      <p:sp>
        <p:nvSpPr>
          <p:cNvPr id="846" name="Google Shape;846;p3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47" name="Google Shape;847;p36"/>
          <p:cNvPicPr preferRelativeResize="0"/>
          <p:nvPr/>
        </p:nvPicPr>
        <p:blipFill>
          <a:blip r:embed="rId3">
            <a:alphaModFix/>
          </a:blip>
          <a:stretch>
            <a:fillRect/>
          </a:stretch>
        </p:blipFill>
        <p:spPr>
          <a:xfrm>
            <a:off x="1895963" y="4111925"/>
            <a:ext cx="3693250" cy="2174735"/>
          </a:xfrm>
          <a:prstGeom prst="rect">
            <a:avLst/>
          </a:prstGeom>
          <a:noFill/>
          <a:ln>
            <a:noFill/>
          </a:ln>
        </p:spPr>
      </p:pic>
      <p:pic>
        <p:nvPicPr>
          <p:cNvPr id="848" name="Google Shape;848;p36"/>
          <p:cNvPicPr preferRelativeResize="0"/>
          <p:nvPr/>
        </p:nvPicPr>
        <p:blipFill>
          <a:blip r:embed="rId4">
            <a:alphaModFix/>
          </a:blip>
          <a:stretch>
            <a:fillRect/>
          </a:stretch>
        </p:blipFill>
        <p:spPr>
          <a:xfrm>
            <a:off x="1774825" y="1143550"/>
            <a:ext cx="3567780" cy="2285449"/>
          </a:xfrm>
          <a:prstGeom prst="rect">
            <a:avLst/>
          </a:prstGeom>
          <a:noFill/>
          <a:ln>
            <a:noFill/>
          </a:ln>
        </p:spPr>
      </p:pic>
      <p:sp>
        <p:nvSpPr>
          <p:cNvPr id="849" name="Google Shape;849;p36"/>
          <p:cNvSpPr txBox="1"/>
          <p:nvPr/>
        </p:nvSpPr>
        <p:spPr>
          <a:xfrm>
            <a:off x="2260850" y="855025"/>
            <a:ext cx="27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Univariate Prophet Prediction</a:t>
            </a:r>
            <a:endParaRPr b="1">
              <a:latin typeface="Calibri"/>
              <a:ea typeface="Calibri"/>
              <a:cs typeface="Calibri"/>
              <a:sym typeface="Calibri"/>
            </a:endParaRPr>
          </a:p>
        </p:txBody>
      </p:sp>
      <p:sp>
        <p:nvSpPr>
          <p:cNvPr id="850" name="Google Shape;850;p36"/>
          <p:cNvSpPr txBox="1"/>
          <p:nvPr/>
        </p:nvSpPr>
        <p:spPr>
          <a:xfrm>
            <a:off x="2379850" y="3667450"/>
            <a:ext cx="267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Multivariate Prophet Prediction</a:t>
            </a:r>
            <a:endParaRPr b="1">
              <a:latin typeface="Calibri"/>
              <a:ea typeface="Calibri"/>
              <a:cs typeface="Calibri"/>
              <a:sym typeface="Calibri"/>
            </a:endParaRPr>
          </a:p>
        </p:txBody>
      </p:sp>
      <p:sp>
        <p:nvSpPr>
          <p:cNvPr id="851" name="Google Shape;851;p36"/>
          <p:cNvSpPr txBox="1"/>
          <p:nvPr/>
        </p:nvSpPr>
        <p:spPr>
          <a:xfrm>
            <a:off x="7701825" y="4424625"/>
            <a:ext cx="2412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sMAPE:0.03</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3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8" name="Google Shape;858;p37"/>
          <p:cNvSpPr txBox="1"/>
          <p:nvPr>
            <p:ph type="title"/>
          </p:nvPr>
        </p:nvSpPr>
        <p:spPr>
          <a:xfrm>
            <a:off x="597879" y="596450"/>
            <a:ext cx="3176700" cy="3879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lang="en-US"/>
              <a:t>Residual Analysis</a:t>
            </a:r>
            <a:endParaRPr/>
          </a:p>
        </p:txBody>
      </p:sp>
      <p:sp>
        <p:nvSpPr>
          <p:cNvPr id="859" name="Google Shape;859;p37"/>
          <p:cNvSpPr txBox="1"/>
          <p:nvPr/>
        </p:nvSpPr>
        <p:spPr>
          <a:xfrm>
            <a:off x="2275025" y="1570850"/>
            <a:ext cx="24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Residuals from Prophet</a:t>
            </a:r>
            <a:endParaRPr b="1">
              <a:latin typeface="Calibri"/>
              <a:ea typeface="Calibri"/>
              <a:cs typeface="Calibri"/>
              <a:sym typeface="Calibri"/>
            </a:endParaRPr>
          </a:p>
        </p:txBody>
      </p:sp>
      <p:pic>
        <p:nvPicPr>
          <p:cNvPr id="860" name="Google Shape;860;p37"/>
          <p:cNvPicPr preferRelativeResize="0"/>
          <p:nvPr/>
        </p:nvPicPr>
        <p:blipFill>
          <a:blip r:embed="rId3">
            <a:alphaModFix/>
          </a:blip>
          <a:stretch>
            <a:fillRect/>
          </a:stretch>
        </p:blipFill>
        <p:spPr>
          <a:xfrm>
            <a:off x="1335588" y="5157101"/>
            <a:ext cx="4585168" cy="1176025"/>
          </a:xfrm>
          <a:prstGeom prst="rect">
            <a:avLst/>
          </a:prstGeom>
          <a:noFill/>
          <a:ln>
            <a:noFill/>
          </a:ln>
        </p:spPr>
      </p:pic>
      <p:pic>
        <p:nvPicPr>
          <p:cNvPr id="861" name="Google Shape;861;p37"/>
          <p:cNvPicPr preferRelativeResize="0"/>
          <p:nvPr/>
        </p:nvPicPr>
        <p:blipFill>
          <a:blip r:embed="rId4">
            <a:alphaModFix/>
          </a:blip>
          <a:stretch>
            <a:fillRect/>
          </a:stretch>
        </p:blipFill>
        <p:spPr>
          <a:xfrm>
            <a:off x="6291600" y="1570850"/>
            <a:ext cx="5477424" cy="3286476"/>
          </a:xfrm>
          <a:prstGeom prst="rect">
            <a:avLst/>
          </a:prstGeom>
          <a:noFill/>
          <a:ln>
            <a:noFill/>
          </a:ln>
        </p:spPr>
      </p:pic>
      <p:pic>
        <p:nvPicPr>
          <p:cNvPr id="862" name="Google Shape;862;p37"/>
          <p:cNvPicPr preferRelativeResize="0"/>
          <p:nvPr/>
        </p:nvPicPr>
        <p:blipFill>
          <a:blip r:embed="rId5">
            <a:alphaModFix/>
          </a:blip>
          <a:stretch>
            <a:fillRect/>
          </a:stretch>
        </p:blipFill>
        <p:spPr>
          <a:xfrm>
            <a:off x="501350" y="2123450"/>
            <a:ext cx="5477426" cy="279161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38"/>
          <p:cNvSpPr txBox="1"/>
          <p:nvPr>
            <p:ph type="title"/>
          </p:nvPr>
        </p:nvSpPr>
        <p:spPr>
          <a:xfrm>
            <a:off x="589250" y="490800"/>
            <a:ext cx="4724700" cy="486300"/>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Holt-Winter</a:t>
            </a:r>
            <a:endParaRPr/>
          </a:p>
        </p:txBody>
      </p:sp>
      <p:sp>
        <p:nvSpPr>
          <p:cNvPr id="868" name="Google Shape;868;p38"/>
          <p:cNvSpPr/>
          <p:nvPr/>
        </p:nvSpPr>
        <p:spPr>
          <a:xfrm>
            <a:off x="7440600" y="2236651"/>
            <a:ext cx="3693300" cy="11922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sMAPE comparison shows additive HW performs better out-of-sample</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Ljung-Box test shows p-value of 1.284e-11</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Residuals are not stationary</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sMAPE = 0.096</a:t>
            </a:r>
            <a:endParaRPr>
              <a:solidFill>
                <a:srgbClr val="3F3F3F"/>
              </a:solidFill>
              <a:latin typeface="Calibri"/>
              <a:ea typeface="Calibri"/>
              <a:cs typeface="Calibri"/>
              <a:sym typeface="Calibri"/>
            </a:endParaRPr>
          </a:p>
          <a:p>
            <a:pPr indent="0" lvl="0" marL="0" marR="0" rtl="0" algn="l">
              <a:spcBef>
                <a:spcPts val="0"/>
              </a:spcBef>
              <a:spcAft>
                <a:spcPts val="0"/>
              </a:spcAft>
              <a:buNone/>
            </a:pPr>
            <a:r>
              <a:t/>
            </a:r>
            <a:endParaRPr>
              <a:solidFill>
                <a:srgbClr val="3F3F3F"/>
              </a:solidFill>
              <a:latin typeface="Calibri"/>
              <a:ea typeface="Calibri"/>
              <a:cs typeface="Calibri"/>
              <a:sym typeface="Calibri"/>
            </a:endParaRPr>
          </a:p>
        </p:txBody>
      </p:sp>
      <p:sp>
        <p:nvSpPr>
          <p:cNvPr id="869" name="Google Shape;869;p38"/>
          <p:cNvSpPr txBox="1"/>
          <p:nvPr/>
        </p:nvSpPr>
        <p:spPr>
          <a:xfrm>
            <a:off x="7709918" y="1742900"/>
            <a:ext cx="305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Modeling Summary</a:t>
            </a:r>
            <a:endParaRPr b="1" sz="1800">
              <a:solidFill>
                <a:srgbClr val="3F3F3F"/>
              </a:solidFill>
              <a:latin typeface="Calibri"/>
              <a:ea typeface="Calibri"/>
              <a:cs typeface="Calibri"/>
              <a:sym typeface="Calibri"/>
            </a:endParaRPr>
          </a:p>
        </p:txBody>
      </p:sp>
      <p:sp>
        <p:nvSpPr>
          <p:cNvPr id="870" name="Google Shape;870;p38"/>
          <p:cNvSpPr/>
          <p:nvPr/>
        </p:nvSpPr>
        <p:spPr>
          <a:xfrm>
            <a:off x="7546976" y="1864691"/>
            <a:ext cx="124855" cy="12573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71" name="Google Shape;871;p38"/>
          <p:cNvCxnSpPr/>
          <p:nvPr/>
        </p:nvCxnSpPr>
        <p:spPr>
          <a:xfrm>
            <a:off x="11287125" y="552430"/>
            <a:ext cx="209550" cy="0"/>
          </a:xfrm>
          <a:prstGeom prst="straightConnector1">
            <a:avLst/>
          </a:prstGeom>
          <a:noFill/>
          <a:ln cap="flat" cmpd="sng" w="12700">
            <a:solidFill>
              <a:srgbClr val="3F3F3F"/>
            </a:solidFill>
            <a:prstDash val="solid"/>
            <a:miter lim="800000"/>
            <a:headEnd len="sm" w="sm" type="none"/>
            <a:tailEnd len="sm" w="sm" type="none"/>
          </a:ln>
        </p:spPr>
      </p:cxnSp>
      <p:cxnSp>
        <p:nvCxnSpPr>
          <p:cNvPr id="872" name="Google Shape;872;p38"/>
          <p:cNvCxnSpPr/>
          <p:nvPr/>
        </p:nvCxnSpPr>
        <p:spPr>
          <a:xfrm>
            <a:off x="11377612" y="604817"/>
            <a:ext cx="119063" cy="0"/>
          </a:xfrm>
          <a:prstGeom prst="straightConnector1">
            <a:avLst/>
          </a:prstGeom>
          <a:noFill/>
          <a:ln cap="flat" cmpd="sng" w="12700">
            <a:solidFill>
              <a:srgbClr val="3F3F3F"/>
            </a:solidFill>
            <a:prstDash val="solid"/>
            <a:miter lim="800000"/>
            <a:headEnd len="sm" w="sm" type="none"/>
            <a:tailEnd len="sm" w="sm" type="none"/>
          </a:ln>
        </p:spPr>
      </p:cxnSp>
      <p:sp>
        <p:nvSpPr>
          <p:cNvPr id="873" name="Google Shape;873;p3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74" name="Google Shape;874;p38"/>
          <p:cNvPicPr preferRelativeResize="0"/>
          <p:nvPr/>
        </p:nvPicPr>
        <p:blipFill rotWithShape="1">
          <a:blip r:embed="rId3">
            <a:alphaModFix/>
          </a:blip>
          <a:srcRect b="0" l="0" r="3194" t="3025"/>
          <a:stretch/>
        </p:blipFill>
        <p:spPr>
          <a:xfrm>
            <a:off x="6780250" y="4046000"/>
            <a:ext cx="4628799" cy="2751725"/>
          </a:xfrm>
          <a:prstGeom prst="rect">
            <a:avLst/>
          </a:prstGeom>
          <a:noFill/>
          <a:ln>
            <a:noFill/>
          </a:ln>
        </p:spPr>
      </p:pic>
      <p:pic>
        <p:nvPicPr>
          <p:cNvPr id="875" name="Google Shape;875;p38"/>
          <p:cNvPicPr preferRelativeResize="0"/>
          <p:nvPr/>
        </p:nvPicPr>
        <p:blipFill rotWithShape="1">
          <a:blip r:embed="rId4">
            <a:alphaModFix/>
          </a:blip>
          <a:srcRect b="0" l="0" r="1215" t="0"/>
          <a:stretch/>
        </p:blipFill>
        <p:spPr>
          <a:xfrm>
            <a:off x="0" y="1434975"/>
            <a:ext cx="4360800" cy="2695250"/>
          </a:xfrm>
          <a:prstGeom prst="rect">
            <a:avLst/>
          </a:prstGeom>
          <a:noFill/>
          <a:ln>
            <a:noFill/>
          </a:ln>
        </p:spPr>
      </p:pic>
      <p:pic>
        <p:nvPicPr>
          <p:cNvPr id="876" name="Google Shape;876;p38"/>
          <p:cNvPicPr preferRelativeResize="0"/>
          <p:nvPr/>
        </p:nvPicPr>
        <p:blipFill>
          <a:blip r:embed="rId5">
            <a:alphaModFix/>
          </a:blip>
          <a:stretch>
            <a:fillRect/>
          </a:stretch>
        </p:blipFill>
        <p:spPr>
          <a:xfrm>
            <a:off x="0" y="4046000"/>
            <a:ext cx="4235087" cy="25765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39"/>
          <p:cNvSpPr txBox="1"/>
          <p:nvPr>
            <p:ph type="title"/>
          </p:nvPr>
        </p:nvSpPr>
        <p:spPr>
          <a:xfrm>
            <a:off x="589248" y="490800"/>
            <a:ext cx="4066800" cy="880500"/>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Dynamic </a:t>
            </a:r>
            <a:endParaRPr/>
          </a:p>
          <a:p>
            <a:pPr indent="0" lvl="0" marL="0" rtl="0" algn="l">
              <a:lnSpc>
                <a:spcPct val="80000"/>
              </a:lnSpc>
              <a:spcBef>
                <a:spcPts val="0"/>
              </a:spcBef>
              <a:spcAft>
                <a:spcPts val="0"/>
              </a:spcAft>
              <a:buClr>
                <a:srgbClr val="3F3F3F"/>
              </a:buClr>
              <a:buSzPts val="3200"/>
              <a:buFont typeface="Calibri"/>
              <a:buNone/>
            </a:pPr>
            <a:r>
              <a:rPr lang="en-US"/>
              <a:t>Regression </a:t>
            </a:r>
            <a:endParaRPr/>
          </a:p>
        </p:txBody>
      </p:sp>
      <p:cxnSp>
        <p:nvCxnSpPr>
          <p:cNvPr id="882" name="Google Shape;882;p39"/>
          <p:cNvCxnSpPr/>
          <p:nvPr/>
        </p:nvCxnSpPr>
        <p:spPr>
          <a:xfrm>
            <a:off x="11287125" y="552430"/>
            <a:ext cx="209550" cy="0"/>
          </a:xfrm>
          <a:prstGeom prst="straightConnector1">
            <a:avLst/>
          </a:prstGeom>
          <a:noFill/>
          <a:ln cap="flat" cmpd="sng" w="12700">
            <a:solidFill>
              <a:srgbClr val="3F3F3F"/>
            </a:solidFill>
            <a:prstDash val="solid"/>
            <a:miter lim="800000"/>
            <a:headEnd len="sm" w="sm" type="none"/>
            <a:tailEnd len="sm" w="sm" type="none"/>
          </a:ln>
        </p:spPr>
      </p:cxnSp>
      <p:cxnSp>
        <p:nvCxnSpPr>
          <p:cNvPr id="883" name="Google Shape;883;p39"/>
          <p:cNvCxnSpPr/>
          <p:nvPr/>
        </p:nvCxnSpPr>
        <p:spPr>
          <a:xfrm>
            <a:off x="11377612" y="604817"/>
            <a:ext cx="119063" cy="0"/>
          </a:xfrm>
          <a:prstGeom prst="straightConnector1">
            <a:avLst/>
          </a:prstGeom>
          <a:noFill/>
          <a:ln cap="flat" cmpd="sng" w="12700">
            <a:solidFill>
              <a:srgbClr val="3F3F3F"/>
            </a:solidFill>
            <a:prstDash val="solid"/>
            <a:miter lim="800000"/>
            <a:headEnd len="sm" w="sm" type="none"/>
            <a:tailEnd len="sm" w="sm" type="none"/>
          </a:ln>
        </p:spPr>
      </p:cxnSp>
      <p:sp>
        <p:nvSpPr>
          <p:cNvPr id="884" name="Google Shape;884;p3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5" name="Google Shape;885;p39"/>
          <p:cNvSpPr txBox="1"/>
          <p:nvPr/>
        </p:nvSpPr>
        <p:spPr>
          <a:xfrm>
            <a:off x="695325" y="4366300"/>
            <a:ext cx="4152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alibri"/>
                <a:ea typeface="Calibri"/>
                <a:cs typeface="Calibri"/>
                <a:sym typeface="Calibri"/>
              </a:rPr>
              <a:t>Residual Analysis: Box-Ljung Test</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Χ</a:t>
            </a:r>
            <a:r>
              <a:rPr baseline="30000" lang="en-US" sz="1600">
                <a:latin typeface="Calibri"/>
                <a:ea typeface="Calibri"/>
                <a:cs typeface="Calibri"/>
                <a:sym typeface="Calibri"/>
              </a:rPr>
              <a:t>2</a:t>
            </a:r>
            <a:r>
              <a:rPr lang="en-US" sz="1600">
                <a:latin typeface="Calibri"/>
                <a:ea typeface="Calibri"/>
                <a:cs typeface="Calibri"/>
                <a:sym typeface="Calibri"/>
              </a:rPr>
              <a:t>: 0.059066</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p-value: 0.808</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US" sz="1600">
                <a:latin typeface="Calibri"/>
                <a:ea typeface="Calibri"/>
                <a:cs typeface="Calibri"/>
                <a:sym typeface="Calibri"/>
              </a:rPr>
              <a:t>No autocorrelation in residuals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US" sz="1600">
                <a:latin typeface="Calibri"/>
                <a:ea typeface="Calibri"/>
                <a:cs typeface="Calibri"/>
                <a:sym typeface="Calibri"/>
              </a:rPr>
              <a:t>sMAPE value: 0.78</a:t>
            </a:r>
            <a:endParaRPr sz="1600">
              <a:latin typeface="Calibri"/>
              <a:ea typeface="Calibri"/>
              <a:cs typeface="Calibri"/>
              <a:sym typeface="Calibri"/>
            </a:endParaRPr>
          </a:p>
        </p:txBody>
      </p:sp>
      <p:sp>
        <p:nvSpPr>
          <p:cNvPr id="886" name="Google Shape;886;p39"/>
          <p:cNvSpPr txBox="1"/>
          <p:nvPr/>
        </p:nvSpPr>
        <p:spPr>
          <a:xfrm>
            <a:off x="4835425" y="5511875"/>
            <a:ext cx="6684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alibri"/>
                <a:ea typeface="Calibri"/>
                <a:cs typeface="Calibri"/>
                <a:sym typeface="Calibri"/>
              </a:rPr>
              <a:t>Consumer price index and money market mutual fund were excluded from the predictors. Both variables remained non-stationary after 1, 2, and 3 lag differences.</a:t>
            </a:r>
            <a:endParaRPr sz="1600">
              <a:latin typeface="Calibri"/>
              <a:ea typeface="Calibri"/>
              <a:cs typeface="Calibri"/>
              <a:sym typeface="Calibri"/>
            </a:endParaRPr>
          </a:p>
        </p:txBody>
      </p:sp>
      <p:pic>
        <p:nvPicPr>
          <p:cNvPr id="887" name="Google Shape;887;p39"/>
          <p:cNvPicPr preferRelativeResize="0"/>
          <p:nvPr/>
        </p:nvPicPr>
        <p:blipFill>
          <a:blip r:embed="rId3">
            <a:alphaModFix/>
          </a:blip>
          <a:stretch>
            <a:fillRect/>
          </a:stretch>
        </p:blipFill>
        <p:spPr>
          <a:xfrm>
            <a:off x="438725" y="1523700"/>
            <a:ext cx="4217437" cy="2605774"/>
          </a:xfrm>
          <a:prstGeom prst="rect">
            <a:avLst/>
          </a:prstGeom>
          <a:noFill/>
          <a:ln>
            <a:noFill/>
          </a:ln>
        </p:spPr>
      </p:pic>
      <p:pic>
        <p:nvPicPr>
          <p:cNvPr id="888" name="Google Shape;888;p39"/>
          <p:cNvPicPr preferRelativeResize="0"/>
          <p:nvPr/>
        </p:nvPicPr>
        <p:blipFill>
          <a:blip r:embed="rId4">
            <a:alphaModFix/>
          </a:blip>
          <a:stretch>
            <a:fillRect/>
          </a:stretch>
        </p:blipFill>
        <p:spPr>
          <a:xfrm>
            <a:off x="4835425" y="1295100"/>
            <a:ext cx="7039574" cy="4349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40"/>
          <p:cNvSpPr txBox="1"/>
          <p:nvPr>
            <p:ph type="title"/>
          </p:nvPr>
        </p:nvSpPr>
        <p:spPr>
          <a:xfrm>
            <a:off x="597866" y="495734"/>
            <a:ext cx="2142000" cy="6834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lang="en-US"/>
              <a:t>Model Evaluation</a:t>
            </a:r>
            <a:endParaRPr/>
          </a:p>
        </p:txBody>
      </p:sp>
      <p:sp>
        <p:nvSpPr>
          <p:cNvPr id="895" name="Google Shape;895;p4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6" name="Google Shape;896;p40"/>
          <p:cNvSpPr/>
          <p:nvPr/>
        </p:nvSpPr>
        <p:spPr>
          <a:xfrm>
            <a:off x="369267" y="1601226"/>
            <a:ext cx="367093" cy="367093"/>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40"/>
          <p:cNvSpPr txBox="1"/>
          <p:nvPr/>
        </p:nvSpPr>
        <p:spPr>
          <a:xfrm>
            <a:off x="813275" y="1599700"/>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Accuracy </a:t>
            </a:r>
            <a:r>
              <a:rPr b="1" lang="en-US" sz="1800">
                <a:solidFill>
                  <a:srgbClr val="3F3F3F"/>
                </a:solidFill>
                <a:latin typeface="Calibri"/>
                <a:ea typeface="Calibri"/>
                <a:cs typeface="Calibri"/>
                <a:sym typeface="Calibri"/>
              </a:rPr>
              <a:t>Comparison</a:t>
            </a:r>
            <a:r>
              <a:rPr b="1" lang="en-US" sz="1800">
                <a:solidFill>
                  <a:srgbClr val="3F3F3F"/>
                </a:solidFill>
                <a:latin typeface="Calibri"/>
                <a:ea typeface="Calibri"/>
                <a:cs typeface="Calibri"/>
                <a:sym typeface="Calibri"/>
              </a:rPr>
              <a:t> </a:t>
            </a:r>
            <a:endParaRPr b="1" sz="1800">
              <a:solidFill>
                <a:srgbClr val="3F3F3F"/>
              </a:solidFill>
              <a:latin typeface="Calibri"/>
              <a:ea typeface="Calibri"/>
              <a:cs typeface="Calibri"/>
              <a:sym typeface="Calibri"/>
            </a:endParaRPr>
          </a:p>
        </p:txBody>
      </p:sp>
      <p:sp>
        <p:nvSpPr>
          <p:cNvPr id="898" name="Google Shape;898;p40"/>
          <p:cNvSpPr/>
          <p:nvPr/>
        </p:nvSpPr>
        <p:spPr>
          <a:xfrm>
            <a:off x="4380492" y="1601226"/>
            <a:ext cx="367093" cy="367093"/>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40"/>
          <p:cNvSpPr txBox="1"/>
          <p:nvPr/>
        </p:nvSpPr>
        <p:spPr>
          <a:xfrm>
            <a:off x="4824500" y="1599700"/>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Residuals </a:t>
            </a:r>
            <a:r>
              <a:rPr b="1" lang="en-US" sz="1800">
                <a:solidFill>
                  <a:srgbClr val="3F3F3F"/>
                </a:solidFill>
                <a:latin typeface="Calibri"/>
                <a:ea typeface="Calibri"/>
                <a:cs typeface="Calibri"/>
                <a:sym typeface="Calibri"/>
              </a:rPr>
              <a:t>Comparison</a:t>
            </a:r>
            <a:r>
              <a:rPr b="1" lang="en-US" sz="1800">
                <a:solidFill>
                  <a:srgbClr val="3F3F3F"/>
                </a:solidFill>
                <a:latin typeface="Calibri"/>
                <a:ea typeface="Calibri"/>
                <a:cs typeface="Calibri"/>
                <a:sym typeface="Calibri"/>
              </a:rPr>
              <a:t> </a:t>
            </a:r>
            <a:endParaRPr b="1" sz="1800">
              <a:solidFill>
                <a:srgbClr val="3F3F3F"/>
              </a:solidFill>
              <a:latin typeface="Calibri"/>
              <a:ea typeface="Calibri"/>
              <a:cs typeface="Calibri"/>
              <a:sym typeface="Calibri"/>
            </a:endParaRPr>
          </a:p>
        </p:txBody>
      </p:sp>
      <p:graphicFrame>
        <p:nvGraphicFramePr>
          <p:cNvPr id="900" name="Google Shape;900;p40"/>
          <p:cNvGraphicFramePr/>
          <p:nvPr/>
        </p:nvGraphicFramePr>
        <p:xfrm>
          <a:off x="877575" y="2234570"/>
          <a:ext cx="3000000" cy="3000000"/>
        </p:xfrm>
        <a:graphic>
          <a:graphicData uri="http://schemas.openxmlformats.org/drawingml/2006/table">
            <a:tbl>
              <a:tblPr>
                <a:noFill/>
                <a:tableStyleId>{1B0EC63D-0034-41FC-B15F-2C2DB70BE107}</a:tableStyleId>
              </a:tblPr>
              <a:tblGrid>
                <a:gridCol w="2342525"/>
                <a:gridCol w="962950"/>
              </a:tblGrid>
              <a:tr h="590800">
                <a:tc>
                  <a:txBody>
                    <a:bodyPr/>
                    <a:lstStyle/>
                    <a:p>
                      <a:pPr indent="0" lvl="0" marL="0" rtl="0" algn="l">
                        <a:spcBef>
                          <a:spcPts val="0"/>
                        </a:spcBef>
                        <a:spcAft>
                          <a:spcPts val="0"/>
                        </a:spcAft>
                        <a:buNone/>
                      </a:pPr>
                      <a:r>
                        <a:rPr lang="en-US"/>
                        <a:t>Model </a:t>
                      </a:r>
                      <a:endParaRPr/>
                    </a:p>
                  </a:txBody>
                  <a:tcPr marT="91425" marB="91425" marR="91425" marL="91425"/>
                </a:tc>
                <a:tc>
                  <a:txBody>
                    <a:bodyPr/>
                    <a:lstStyle/>
                    <a:p>
                      <a:pPr indent="0" lvl="0" marL="0" rtl="0" algn="l">
                        <a:spcBef>
                          <a:spcPts val="0"/>
                        </a:spcBef>
                        <a:spcAft>
                          <a:spcPts val="0"/>
                        </a:spcAft>
                        <a:buNone/>
                      </a:pPr>
                      <a:r>
                        <a:rPr lang="en-US"/>
                        <a:t>sMAPE</a:t>
                      </a:r>
                      <a:endParaRPr/>
                    </a:p>
                  </a:txBody>
                  <a:tcPr marT="91425" marB="91425" marR="91425" marL="91425"/>
                </a:tc>
              </a:tr>
              <a:tr h="487325">
                <a:tc>
                  <a:txBody>
                    <a:bodyPr/>
                    <a:lstStyle/>
                    <a:p>
                      <a:pPr indent="0" lvl="0" marL="0" rtl="0" algn="l">
                        <a:spcBef>
                          <a:spcPts val="0"/>
                        </a:spcBef>
                        <a:spcAft>
                          <a:spcPts val="0"/>
                        </a:spcAft>
                        <a:buNone/>
                      </a:pPr>
                      <a:r>
                        <a:rPr lang="en-US"/>
                        <a:t>ARIMA </a:t>
                      </a:r>
                      <a:endParaRPr/>
                    </a:p>
                  </a:txBody>
                  <a:tcPr marT="91425" marB="91425" marR="91425" marL="91425"/>
                </a:tc>
                <a:tc>
                  <a:txBody>
                    <a:bodyPr/>
                    <a:lstStyle/>
                    <a:p>
                      <a:pPr indent="0" lvl="0" marL="0" rtl="0" algn="l">
                        <a:spcBef>
                          <a:spcPts val="0"/>
                        </a:spcBef>
                        <a:spcAft>
                          <a:spcPts val="0"/>
                        </a:spcAft>
                        <a:buNone/>
                      </a:pPr>
                      <a:r>
                        <a:rPr lang="en-US"/>
                        <a:t>0.12</a:t>
                      </a:r>
                      <a:endParaRPr/>
                    </a:p>
                  </a:txBody>
                  <a:tcPr marT="91425" marB="91425" marR="91425" marL="91425"/>
                </a:tc>
              </a:tr>
              <a:tr h="609575">
                <a:tc>
                  <a:txBody>
                    <a:bodyPr/>
                    <a:lstStyle/>
                    <a:p>
                      <a:pPr indent="0" lvl="0" marL="0" rtl="0" algn="l">
                        <a:spcBef>
                          <a:spcPts val="0"/>
                        </a:spcBef>
                        <a:spcAft>
                          <a:spcPts val="0"/>
                        </a:spcAft>
                        <a:buNone/>
                      </a:pPr>
                      <a:r>
                        <a:rPr lang="en-US"/>
                        <a:t>ARIMA GARCH with Intervention</a:t>
                      </a:r>
                      <a:endParaRPr/>
                    </a:p>
                  </a:txBody>
                  <a:tcPr marT="91425" marB="91425" marR="91425" marL="91425"/>
                </a:tc>
                <a:tc>
                  <a:txBody>
                    <a:bodyPr/>
                    <a:lstStyle/>
                    <a:p>
                      <a:pPr indent="0" lvl="0" marL="0" rtl="0" algn="l">
                        <a:spcBef>
                          <a:spcPts val="0"/>
                        </a:spcBef>
                        <a:spcAft>
                          <a:spcPts val="0"/>
                        </a:spcAft>
                        <a:buNone/>
                      </a:pPr>
                      <a:r>
                        <a:rPr lang="en-US"/>
                        <a:t>0.23</a:t>
                      </a:r>
                      <a:endParaRPr/>
                    </a:p>
                  </a:txBody>
                  <a:tcPr marT="91425" marB="91425" marR="91425" marL="91425"/>
                </a:tc>
              </a:tr>
              <a:tr h="487325">
                <a:tc>
                  <a:txBody>
                    <a:bodyPr/>
                    <a:lstStyle/>
                    <a:p>
                      <a:pPr indent="0" lvl="0" marL="0" rtl="0" algn="l">
                        <a:spcBef>
                          <a:spcPts val="0"/>
                        </a:spcBef>
                        <a:spcAft>
                          <a:spcPts val="0"/>
                        </a:spcAft>
                        <a:buNone/>
                      </a:pPr>
                      <a:r>
                        <a:rPr lang="en-US"/>
                        <a:t>Holt Winter</a:t>
                      </a:r>
                      <a:endParaRPr/>
                    </a:p>
                  </a:txBody>
                  <a:tcPr marT="91425" marB="91425" marR="91425" marL="91425"/>
                </a:tc>
                <a:tc>
                  <a:txBody>
                    <a:bodyPr/>
                    <a:lstStyle/>
                    <a:p>
                      <a:pPr indent="0" lvl="0" marL="0" rtl="0" algn="l">
                        <a:spcBef>
                          <a:spcPts val="0"/>
                        </a:spcBef>
                        <a:spcAft>
                          <a:spcPts val="0"/>
                        </a:spcAft>
                        <a:buNone/>
                      </a:pPr>
                      <a:r>
                        <a:rPr lang="en-US"/>
                        <a:t>0.11</a:t>
                      </a:r>
                      <a:endParaRPr/>
                    </a:p>
                  </a:txBody>
                  <a:tcPr marT="91425" marB="91425" marR="91425" marL="91425"/>
                </a:tc>
              </a:tr>
              <a:tr h="487325">
                <a:tc>
                  <a:txBody>
                    <a:bodyPr/>
                    <a:lstStyle/>
                    <a:p>
                      <a:pPr indent="0" lvl="0" marL="0" rtl="0" algn="l">
                        <a:spcBef>
                          <a:spcPts val="0"/>
                        </a:spcBef>
                        <a:spcAft>
                          <a:spcPts val="0"/>
                        </a:spcAft>
                        <a:buNone/>
                      </a:pPr>
                      <a:r>
                        <a:rPr lang="en-US"/>
                        <a:t>Cointegration </a:t>
                      </a:r>
                      <a:endParaRPr/>
                    </a:p>
                  </a:txBody>
                  <a:tcPr marT="91425" marB="91425" marR="91425" marL="91425"/>
                </a:tc>
                <a:tc>
                  <a:txBody>
                    <a:bodyPr/>
                    <a:lstStyle/>
                    <a:p>
                      <a:pPr indent="0" lvl="0" marL="0" rtl="0" algn="l">
                        <a:spcBef>
                          <a:spcPts val="0"/>
                        </a:spcBef>
                        <a:spcAft>
                          <a:spcPts val="0"/>
                        </a:spcAft>
                        <a:buNone/>
                      </a:pPr>
                      <a:r>
                        <a:rPr lang="en-US"/>
                        <a:t>0.08</a:t>
                      </a:r>
                      <a:endParaRPr/>
                    </a:p>
                  </a:txBody>
                  <a:tcPr marT="91425" marB="91425" marR="91425" marL="91425"/>
                </a:tc>
              </a:tr>
              <a:tr h="487325">
                <a:tc>
                  <a:txBody>
                    <a:bodyPr/>
                    <a:lstStyle/>
                    <a:p>
                      <a:pPr indent="0" lvl="0" marL="0" rtl="0" algn="l">
                        <a:spcBef>
                          <a:spcPts val="0"/>
                        </a:spcBef>
                        <a:spcAft>
                          <a:spcPts val="0"/>
                        </a:spcAft>
                        <a:buNone/>
                      </a:pPr>
                      <a:r>
                        <a:rPr lang="en-US"/>
                        <a:t>Dynamic Regression</a:t>
                      </a:r>
                      <a:endParaRPr/>
                    </a:p>
                  </a:txBody>
                  <a:tcPr marT="91425" marB="91425" marR="91425" marL="91425"/>
                </a:tc>
                <a:tc>
                  <a:txBody>
                    <a:bodyPr/>
                    <a:lstStyle/>
                    <a:p>
                      <a:pPr indent="0" lvl="0" marL="0" rtl="0" algn="l">
                        <a:spcBef>
                          <a:spcPts val="0"/>
                        </a:spcBef>
                        <a:spcAft>
                          <a:spcPts val="0"/>
                        </a:spcAft>
                        <a:buNone/>
                      </a:pPr>
                      <a:r>
                        <a:rPr lang="en-US"/>
                        <a:t>0.78</a:t>
                      </a:r>
                      <a:endParaRPr/>
                    </a:p>
                  </a:txBody>
                  <a:tcPr marT="91425" marB="91425" marR="91425" marL="91425"/>
                </a:tc>
              </a:tr>
              <a:tr h="487325">
                <a:tc>
                  <a:txBody>
                    <a:bodyPr/>
                    <a:lstStyle/>
                    <a:p>
                      <a:pPr indent="0" lvl="0" marL="0" rtl="0" algn="l">
                        <a:spcBef>
                          <a:spcPts val="0"/>
                        </a:spcBef>
                        <a:spcAft>
                          <a:spcPts val="0"/>
                        </a:spcAft>
                        <a:buNone/>
                      </a:pPr>
                      <a:r>
                        <a:rPr lang="en-US"/>
                        <a:t>Prophet</a:t>
                      </a:r>
                      <a:endParaRPr/>
                    </a:p>
                  </a:txBody>
                  <a:tcPr marT="91425" marB="91425" marR="91425" marL="91425"/>
                </a:tc>
                <a:tc>
                  <a:txBody>
                    <a:bodyPr/>
                    <a:lstStyle/>
                    <a:p>
                      <a:pPr indent="0" lvl="0" marL="0" rtl="0" algn="l">
                        <a:spcBef>
                          <a:spcPts val="0"/>
                        </a:spcBef>
                        <a:spcAft>
                          <a:spcPts val="0"/>
                        </a:spcAft>
                        <a:buNone/>
                      </a:pPr>
                      <a:r>
                        <a:rPr lang="en-US"/>
                        <a:t>0.03</a:t>
                      </a:r>
                      <a:endParaRPr/>
                    </a:p>
                  </a:txBody>
                  <a:tcPr marT="91425" marB="91425" marR="91425" marL="91425"/>
                </a:tc>
              </a:tr>
            </a:tbl>
          </a:graphicData>
        </a:graphic>
      </p:graphicFrame>
      <p:graphicFrame>
        <p:nvGraphicFramePr>
          <p:cNvPr id="901" name="Google Shape;901;p40"/>
          <p:cNvGraphicFramePr/>
          <p:nvPr/>
        </p:nvGraphicFramePr>
        <p:xfrm>
          <a:off x="4900700" y="2234565"/>
          <a:ext cx="3000000" cy="3000000"/>
        </p:xfrm>
        <a:graphic>
          <a:graphicData uri="http://schemas.openxmlformats.org/drawingml/2006/table">
            <a:tbl>
              <a:tblPr>
                <a:noFill/>
                <a:tableStyleId>{1B0EC63D-0034-41FC-B15F-2C2DB70BE107}</a:tableStyleId>
              </a:tblPr>
              <a:tblGrid>
                <a:gridCol w="2225350"/>
                <a:gridCol w="1352625"/>
              </a:tblGrid>
              <a:tr h="552175">
                <a:tc>
                  <a:txBody>
                    <a:bodyPr/>
                    <a:lstStyle/>
                    <a:p>
                      <a:pPr indent="0" lvl="0" marL="0" rtl="0" algn="l">
                        <a:spcBef>
                          <a:spcPts val="0"/>
                        </a:spcBef>
                        <a:spcAft>
                          <a:spcPts val="0"/>
                        </a:spcAft>
                        <a:buNone/>
                      </a:pPr>
                      <a:r>
                        <a:rPr lang="en-US"/>
                        <a:t>Model </a:t>
                      </a:r>
                      <a:endParaRPr/>
                    </a:p>
                  </a:txBody>
                  <a:tcPr marT="91425" marB="91425" marR="91425" marL="91425"/>
                </a:tc>
                <a:tc>
                  <a:txBody>
                    <a:bodyPr/>
                    <a:lstStyle/>
                    <a:p>
                      <a:pPr indent="0" lvl="0" marL="0" rtl="0" algn="l">
                        <a:spcBef>
                          <a:spcPts val="0"/>
                        </a:spcBef>
                        <a:spcAft>
                          <a:spcPts val="0"/>
                        </a:spcAft>
                        <a:buNone/>
                      </a:pPr>
                      <a:r>
                        <a:rPr lang="en-US"/>
                        <a:t>p value of </a:t>
                      </a:r>
                      <a:r>
                        <a:rPr lang="en-US">
                          <a:solidFill>
                            <a:srgbClr val="3F3F3F"/>
                          </a:solidFill>
                        </a:rPr>
                        <a:t>Ljung-Box test</a:t>
                      </a:r>
                      <a:endParaRPr/>
                    </a:p>
                  </a:txBody>
                  <a:tcPr marT="91425" marB="91425" marR="91425" marL="91425"/>
                </a:tc>
              </a:tr>
              <a:tr h="502375">
                <a:tc>
                  <a:txBody>
                    <a:bodyPr/>
                    <a:lstStyle/>
                    <a:p>
                      <a:pPr indent="0" lvl="0" marL="0" rtl="0" algn="l">
                        <a:spcBef>
                          <a:spcPts val="0"/>
                        </a:spcBef>
                        <a:spcAft>
                          <a:spcPts val="0"/>
                        </a:spcAft>
                        <a:buNone/>
                      </a:pPr>
                      <a:r>
                        <a:rPr lang="en-US"/>
                        <a:t>ARIMA </a:t>
                      </a:r>
                      <a:endParaRPr/>
                    </a:p>
                  </a:txBody>
                  <a:tcPr marT="91425" marB="91425" marR="91425" marL="91425"/>
                </a:tc>
                <a:tc>
                  <a:txBody>
                    <a:bodyPr/>
                    <a:lstStyle/>
                    <a:p>
                      <a:pPr indent="0" lvl="0" marL="0" rtl="0" algn="l">
                        <a:spcBef>
                          <a:spcPts val="0"/>
                        </a:spcBef>
                        <a:spcAft>
                          <a:spcPts val="0"/>
                        </a:spcAft>
                        <a:buNone/>
                      </a:pPr>
                      <a:r>
                        <a:rPr lang="en-US"/>
                        <a:t>0.60</a:t>
                      </a:r>
                      <a:endParaRPr/>
                    </a:p>
                  </a:txBody>
                  <a:tcPr marT="91425" marB="91425" marR="91425" marL="91425"/>
                </a:tc>
              </a:tr>
              <a:tr h="628400">
                <a:tc>
                  <a:txBody>
                    <a:bodyPr/>
                    <a:lstStyle/>
                    <a:p>
                      <a:pPr indent="0" lvl="0" marL="0" rtl="0" algn="l">
                        <a:spcBef>
                          <a:spcPts val="0"/>
                        </a:spcBef>
                        <a:spcAft>
                          <a:spcPts val="0"/>
                        </a:spcAft>
                        <a:buNone/>
                      </a:pPr>
                      <a:r>
                        <a:rPr lang="en-US"/>
                        <a:t>ARIMA GARCH with Intervention</a:t>
                      </a:r>
                      <a:endParaRPr/>
                    </a:p>
                  </a:txBody>
                  <a:tcPr marT="91425" marB="91425" marR="91425" marL="91425"/>
                </a:tc>
                <a:tc>
                  <a:txBody>
                    <a:bodyPr/>
                    <a:lstStyle/>
                    <a:p>
                      <a:pPr indent="0" lvl="0" marL="0" rtl="0" algn="l">
                        <a:spcBef>
                          <a:spcPts val="0"/>
                        </a:spcBef>
                        <a:spcAft>
                          <a:spcPts val="0"/>
                        </a:spcAft>
                        <a:buNone/>
                      </a:pPr>
                      <a:r>
                        <a:rPr lang="en-US"/>
                        <a:t>0.29</a:t>
                      </a:r>
                      <a:endParaRPr/>
                    </a:p>
                  </a:txBody>
                  <a:tcPr marT="91425" marB="91425" marR="91425" marL="91425"/>
                </a:tc>
              </a:tr>
              <a:tr h="502375">
                <a:tc>
                  <a:txBody>
                    <a:bodyPr/>
                    <a:lstStyle/>
                    <a:p>
                      <a:pPr indent="0" lvl="0" marL="0" rtl="0" algn="l">
                        <a:spcBef>
                          <a:spcPts val="0"/>
                        </a:spcBef>
                        <a:spcAft>
                          <a:spcPts val="0"/>
                        </a:spcAft>
                        <a:buNone/>
                      </a:pPr>
                      <a:r>
                        <a:rPr lang="en-US"/>
                        <a:t>Holt Winter</a:t>
                      </a:r>
                      <a:endParaRPr/>
                    </a:p>
                  </a:txBody>
                  <a:tcPr marT="91425" marB="91425" marR="91425" marL="91425"/>
                </a:tc>
                <a:tc>
                  <a:txBody>
                    <a:bodyPr/>
                    <a:lstStyle/>
                    <a:p>
                      <a:pPr indent="0" lvl="0" marL="0" rtl="0" algn="l">
                        <a:spcBef>
                          <a:spcPts val="0"/>
                        </a:spcBef>
                        <a:spcAft>
                          <a:spcPts val="0"/>
                        </a:spcAft>
                        <a:buNone/>
                      </a:pPr>
                      <a:r>
                        <a:rPr lang="en-US">
                          <a:solidFill>
                            <a:srgbClr val="3F3F3F"/>
                          </a:solidFill>
                        </a:rPr>
                        <a:t>1.29e-11</a:t>
                      </a:r>
                      <a:endParaRPr/>
                    </a:p>
                  </a:txBody>
                  <a:tcPr marT="91425" marB="91425" marR="91425" marL="91425"/>
                </a:tc>
              </a:tr>
              <a:tr h="502375">
                <a:tc>
                  <a:txBody>
                    <a:bodyPr/>
                    <a:lstStyle/>
                    <a:p>
                      <a:pPr indent="0" lvl="0" marL="0" rtl="0" algn="l">
                        <a:spcBef>
                          <a:spcPts val="0"/>
                        </a:spcBef>
                        <a:spcAft>
                          <a:spcPts val="0"/>
                        </a:spcAft>
                        <a:buNone/>
                      </a:pPr>
                      <a:r>
                        <a:rPr lang="en-US"/>
                        <a:t>Cointegration </a:t>
                      </a:r>
                      <a:endParaRPr/>
                    </a:p>
                  </a:txBody>
                  <a:tcPr marT="91425" marB="91425" marR="91425" marL="91425"/>
                </a:tc>
                <a:tc>
                  <a:txBody>
                    <a:bodyPr/>
                    <a:lstStyle/>
                    <a:p>
                      <a:pPr indent="0" lvl="0" marL="0" rtl="0" algn="l">
                        <a:spcBef>
                          <a:spcPts val="0"/>
                        </a:spcBef>
                        <a:spcAft>
                          <a:spcPts val="0"/>
                        </a:spcAft>
                        <a:buNone/>
                      </a:pPr>
                      <a:r>
                        <a:rPr lang="en-US"/>
                        <a:t>0.92</a:t>
                      </a:r>
                      <a:endParaRPr/>
                    </a:p>
                  </a:txBody>
                  <a:tcPr marT="91425" marB="91425" marR="91425" marL="91425"/>
                </a:tc>
              </a:tr>
              <a:tr h="502375">
                <a:tc>
                  <a:txBody>
                    <a:bodyPr/>
                    <a:lstStyle/>
                    <a:p>
                      <a:pPr indent="0" lvl="0" marL="0" rtl="0" algn="l">
                        <a:spcBef>
                          <a:spcPts val="0"/>
                        </a:spcBef>
                        <a:spcAft>
                          <a:spcPts val="0"/>
                        </a:spcAft>
                        <a:buNone/>
                      </a:pPr>
                      <a:r>
                        <a:rPr lang="en-US"/>
                        <a:t>Dynamic Regression</a:t>
                      </a:r>
                      <a:endParaRPr/>
                    </a:p>
                  </a:txBody>
                  <a:tcPr marT="91425" marB="91425" marR="91425" marL="91425"/>
                </a:tc>
                <a:tc>
                  <a:txBody>
                    <a:bodyPr/>
                    <a:lstStyle/>
                    <a:p>
                      <a:pPr indent="0" lvl="0" marL="0" rtl="0" algn="l">
                        <a:spcBef>
                          <a:spcPts val="0"/>
                        </a:spcBef>
                        <a:spcAft>
                          <a:spcPts val="0"/>
                        </a:spcAft>
                        <a:buNone/>
                      </a:pPr>
                      <a:r>
                        <a:rPr lang="en-US"/>
                        <a:t>0.808</a:t>
                      </a:r>
                      <a:endParaRPr/>
                    </a:p>
                  </a:txBody>
                  <a:tcPr marT="91425" marB="91425" marR="91425" marL="91425"/>
                </a:tc>
              </a:tr>
              <a:tr h="389550">
                <a:tc>
                  <a:txBody>
                    <a:bodyPr/>
                    <a:lstStyle/>
                    <a:p>
                      <a:pPr indent="0" lvl="0" marL="0" rtl="0" algn="l">
                        <a:spcBef>
                          <a:spcPts val="0"/>
                        </a:spcBef>
                        <a:spcAft>
                          <a:spcPts val="0"/>
                        </a:spcAft>
                        <a:buNone/>
                      </a:pPr>
                      <a:r>
                        <a:rPr lang="en-US"/>
                        <a:t>Prophet</a:t>
                      </a:r>
                      <a:endParaRPr/>
                    </a:p>
                  </a:txBody>
                  <a:tcPr marT="91425" marB="91425" marR="91425" marL="91425"/>
                </a:tc>
                <a:tc>
                  <a:txBody>
                    <a:bodyPr/>
                    <a:lstStyle/>
                    <a:p>
                      <a:pPr indent="0" lvl="0" marL="0" rtl="0" algn="l">
                        <a:spcBef>
                          <a:spcPts val="0"/>
                        </a:spcBef>
                        <a:spcAft>
                          <a:spcPts val="0"/>
                        </a:spcAft>
                        <a:buNone/>
                      </a:pPr>
                      <a:r>
                        <a:rPr lang="en-US"/>
                        <a:t>2.20e-16</a:t>
                      </a:r>
                      <a:endParaRPr/>
                    </a:p>
                  </a:txBody>
                  <a:tcPr marT="91425" marB="91425" marR="91425" marL="91425"/>
                </a:tc>
              </a:tr>
            </a:tbl>
          </a:graphicData>
        </a:graphic>
      </p:graphicFrame>
      <p:sp>
        <p:nvSpPr>
          <p:cNvPr id="902" name="Google Shape;902;p40"/>
          <p:cNvSpPr txBox="1"/>
          <p:nvPr/>
        </p:nvSpPr>
        <p:spPr>
          <a:xfrm>
            <a:off x="9683825" y="3112975"/>
            <a:ext cx="2142000" cy="1108200"/>
          </a:xfrm>
          <a:prstGeom prst="rect">
            <a:avLst/>
          </a:prstGeom>
          <a:no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Final sMAPE  for Cointegration on the test set : 0.06</a:t>
            </a:r>
            <a:endParaRPr sz="2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3"/>
          <p:cNvSpPr txBox="1"/>
          <p:nvPr>
            <p:ph idx="12" type="sldNum"/>
          </p:nvPr>
        </p:nvSpPr>
        <p:spPr>
          <a:xfrm>
            <a:off x="11409045" y="61807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7" name="Google Shape;587;p23"/>
          <p:cNvSpPr txBox="1"/>
          <p:nvPr>
            <p:ph type="title"/>
          </p:nvPr>
        </p:nvSpPr>
        <p:spPr>
          <a:xfrm>
            <a:off x="597876" y="495725"/>
            <a:ext cx="2373600" cy="3879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lang="en-US"/>
              <a:t>Agenda</a:t>
            </a:r>
            <a:endParaRPr/>
          </a:p>
        </p:txBody>
      </p:sp>
      <p:sp>
        <p:nvSpPr>
          <p:cNvPr id="588" name="Google Shape;588;p23"/>
          <p:cNvSpPr/>
          <p:nvPr/>
        </p:nvSpPr>
        <p:spPr>
          <a:xfrm>
            <a:off x="4886317" y="1624501"/>
            <a:ext cx="367093" cy="367093"/>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23"/>
          <p:cNvSpPr txBox="1"/>
          <p:nvPr/>
        </p:nvSpPr>
        <p:spPr>
          <a:xfrm>
            <a:off x="5330325" y="1622975"/>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Problem Statement</a:t>
            </a:r>
            <a:endParaRPr b="1" sz="1800">
              <a:solidFill>
                <a:srgbClr val="3F3F3F"/>
              </a:solidFill>
              <a:latin typeface="Calibri"/>
              <a:ea typeface="Calibri"/>
              <a:cs typeface="Calibri"/>
              <a:sym typeface="Calibri"/>
            </a:endParaRPr>
          </a:p>
        </p:txBody>
      </p:sp>
      <p:sp>
        <p:nvSpPr>
          <p:cNvPr id="590" name="Google Shape;590;p23"/>
          <p:cNvSpPr/>
          <p:nvPr/>
        </p:nvSpPr>
        <p:spPr>
          <a:xfrm>
            <a:off x="4886317" y="2116676"/>
            <a:ext cx="367093" cy="367094"/>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23"/>
          <p:cNvSpPr txBox="1"/>
          <p:nvPr/>
        </p:nvSpPr>
        <p:spPr>
          <a:xfrm>
            <a:off x="5330325" y="2115150"/>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Assumptions/Hypothesis</a:t>
            </a:r>
            <a:endParaRPr b="1" sz="1800">
              <a:solidFill>
                <a:srgbClr val="3F3F3F"/>
              </a:solidFill>
              <a:latin typeface="Calibri"/>
              <a:ea typeface="Calibri"/>
              <a:cs typeface="Calibri"/>
              <a:sym typeface="Calibri"/>
            </a:endParaRPr>
          </a:p>
        </p:txBody>
      </p:sp>
      <p:sp>
        <p:nvSpPr>
          <p:cNvPr id="592" name="Google Shape;592;p23"/>
          <p:cNvSpPr/>
          <p:nvPr/>
        </p:nvSpPr>
        <p:spPr>
          <a:xfrm>
            <a:off x="4886317" y="2608851"/>
            <a:ext cx="367093" cy="367094"/>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23"/>
          <p:cNvSpPr txBox="1"/>
          <p:nvPr/>
        </p:nvSpPr>
        <p:spPr>
          <a:xfrm>
            <a:off x="5330325" y="2607325"/>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Data Property/Processing</a:t>
            </a:r>
            <a:endParaRPr b="1" sz="1800">
              <a:solidFill>
                <a:srgbClr val="3F3F3F"/>
              </a:solidFill>
              <a:latin typeface="Calibri"/>
              <a:ea typeface="Calibri"/>
              <a:cs typeface="Calibri"/>
              <a:sym typeface="Calibri"/>
            </a:endParaRPr>
          </a:p>
        </p:txBody>
      </p:sp>
      <p:sp>
        <p:nvSpPr>
          <p:cNvPr id="594" name="Google Shape;594;p23"/>
          <p:cNvSpPr/>
          <p:nvPr/>
        </p:nvSpPr>
        <p:spPr>
          <a:xfrm>
            <a:off x="4886317" y="3101026"/>
            <a:ext cx="367093" cy="367094"/>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23"/>
          <p:cNvSpPr txBox="1"/>
          <p:nvPr/>
        </p:nvSpPr>
        <p:spPr>
          <a:xfrm>
            <a:off x="5330325" y="3099500"/>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EDA</a:t>
            </a:r>
            <a:endParaRPr b="1" sz="1800">
              <a:solidFill>
                <a:srgbClr val="3F3F3F"/>
              </a:solidFill>
              <a:latin typeface="Calibri"/>
              <a:ea typeface="Calibri"/>
              <a:cs typeface="Calibri"/>
              <a:sym typeface="Calibri"/>
            </a:endParaRPr>
          </a:p>
        </p:txBody>
      </p:sp>
      <p:sp>
        <p:nvSpPr>
          <p:cNvPr id="596" name="Google Shape;596;p23"/>
          <p:cNvSpPr/>
          <p:nvPr/>
        </p:nvSpPr>
        <p:spPr>
          <a:xfrm>
            <a:off x="4886317" y="3593201"/>
            <a:ext cx="367093" cy="367093"/>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23"/>
          <p:cNvSpPr txBox="1"/>
          <p:nvPr/>
        </p:nvSpPr>
        <p:spPr>
          <a:xfrm>
            <a:off x="5330325" y="3591675"/>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Feature Engineering</a:t>
            </a:r>
            <a:endParaRPr b="1" sz="1800">
              <a:solidFill>
                <a:srgbClr val="3F3F3F"/>
              </a:solidFill>
              <a:latin typeface="Calibri"/>
              <a:ea typeface="Calibri"/>
              <a:cs typeface="Calibri"/>
              <a:sym typeface="Calibri"/>
            </a:endParaRPr>
          </a:p>
        </p:txBody>
      </p:sp>
      <p:sp>
        <p:nvSpPr>
          <p:cNvPr id="598" name="Google Shape;598;p23"/>
          <p:cNvSpPr/>
          <p:nvPr/>
        </p:nvSpPr>
        <p:spPr>
          <a:xfrm>
            <a:off x="4886317" y="4085376"/>
            <a:ext cx="367093" cy="367093"/>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23"/>
          <p:cNvSpPr txBox="1"/>
          <p:nvPr/>
        </p:nvSpPr>
        <p:spPr>
          <a:xfrm>
            <a:off x="5330325" y="4083850"/>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Proposed Approach</a:t>
            </a:r>
            <a:endParaRPr b="1" sz="1800">
              <a:solidFill>
                <a:srgbClr val="3F3F3F"/>
              </a:solidFill>
              <a:latin typeface="Calibri"/>
              <a:ea typeface="Calibri"/>
              <a:cs typeface="Calibri"/>
              <a:sym typeface="Calibri"/>
            </a:endParaRPr>
          </a:p>
        </p:txBody>
      </p:sp>
      <p:sp>
        <p:nvSpPr>
          <p:cNvPr id="600" name="Google Shape;600;p23"/>
          <p:cNvSpPr/>
          <p:nvPr/>
        </p:nvSpPr>
        <p:spPr>
          <a:xfrm>
            <a:off x="4886317" y="4577551"/>
            <a:ext cx="367093" cy="367093"/>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23"/>
          <p:cNvSpPr txBox="1"/>
          <p:nvPr/>
        </p:nvSpPr>
        <p:spPr>
          <a:xfrm>
            <a:off x="5330325" y="4576025"/>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Predictive Model</a:t>
            </a:r>
            <a:endParaRPr b="1" sz="1800">
              <a:solidFill>
                <a:srgbClr val="3F3F3F"/>
              </a:solidFill>
              <a:latin typeface="Calibri"/>
              <a:ea typeface="Calibri"/>
              <a:cs typeface="Calibri"/>
              <a:sym typeface="Calibri"/>
            </a:endParaRPr>
          </a:p>
        </p:txBody>
      </p:sp>
      <p:sp>
        <p:nvSpPr>
          <p:cNvPr id="602" name="Google Shape;602;p23"/>
          <p:cNvSpPr/>
          <p:nvPr/>
        </p:nvSpPr>
        <p:spPr>
          <a:xfrm>
            <a:off x="4886317" y="5069726"/>
            <a:ext cx="367093" cy="367093"/>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 name="Google Shape;603;p23"/>
          <p:cNvSpPr txBox="1"/>
          <p:nvPr/>
        </p:nvSpPr>
        <p:spPr>
          <a:xfrm>
            <a:off x="5330325" y="5068200"/>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Model </a:t>
            </a:r>
            <a:r>
              <a:rPr b="1" lang="en-US" sz="1800">
                <a:solidFill>
                  <a:srgbClr val="3F3F3F"/>
                </a:solidFill>
                <a:latin typeface="Calibri"/>
                <a:ea typeface="Calibri"/>
                <a:cs typeface="Calibri"/>
                <a:sym typeface="Calibri"/>
              </a:rPr>
              <a:t>Comparison</a:t>
            </a:r>
            <a:endParaRPr b="1" sz="1800">
              <a:solidFill>
                <a:srgbClr val="3F3F3F"/>
              </a:solidFill>
              <a:latin typeface="Calibri"/>
              <a:ea typeface="Calibri"/>
              <a:cs typeface="Calibri"/>
              <a:sym typeface="Calibri"/>
            </a:endParaRPr>
          </a:p>
        </p:txBody>
      </p:sp>
      <p:sp>
        <p:nvSpPr>
          <p:cNvPr id="604" name="Google Shape;604;p23"/>
          <p:cNvSpPr/>
          <p:nvPr/>
        </p:nvSpPr>
        <p:spPr>
          <a:xfrm>
            <a:off x="4886317" y="5561901"/>
            <a:ext cx="367093" cy="367093"/>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23"/>
          <p:cNvSpPr txBox="1"/>
          <p:nvPr/>
        </p:nvSpPr>
        <p:spPr>
          <a:xfrm>
            <a:off x="5330325" y="5560375"/>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Future Work Ahead</a:t>
            </a:r>
            <a:endParaRPr b="1" sz="1800">
              <a:solidFill>
                <a:srgbClr val="3F3F3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41"/>
          <p:cNvSpPr/>
          <p:nvPr/>
        </p:nvSpPr>
        <p:spPr>
          <a:xfrm>
            <a:off x="3183787" y="4480111"/>
            <a:ext cx="692179" cy="85770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 name="Google Shape;908;p41"/>
          <p:cNvSpPr/>
          <p:nvPr/>
        </p:nvSpPr>
        <p:spPr>
          <a:xfrm>
            <a:off x="745904" y="4814597"/>
            <a:ext cx="3284519"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3F3F3F"/>
                </a:solidFill>
                <a:latin typeface="Calibri"/>
                <a:ea typeface="Calibri"/>
                <a:cs typeface="Calibri"/>
                <a:sym typeface="Calibri"/>
              </a:rPr>
              <a:t>Use all of the 27 predictors from the reference. Conduct proper feature selection process like PCA  and lasso before running the regression.</a:t>
            </a:r>
            <a:endParaRPr/>
          </a:p>
        </p:txBody>
      </p:sp>
      <p:sp>
        <p:nvSpPr>
          <p:cNvPr id="909" name="Google Shape;909;p41"/>
          <p:cNvSpPr txBox="1"/>
          <p:nvPr/>
        </p:nvSpPr>
        <p:spPr>
          <a:xfrm>
            <a:off x="745899" y="4445275"/>
            <a:ext cx="216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More Predictors</a:t>
            </a:r>
            <a:endParaRPr b="1" sz="1800">
              <a:solidFill>
                <a:srgbClr val="3F3F3F"/>
              </a:solidFill>
              <a:latin typeface="Calibri"/>
              <a:ea typeface="Calibri"/>
              <a:cs typeface="Calibri"/>
              <a:sym typeface="Calibri"/>
            </a:endParaRPr>
          </a:p>
        </p:txBody>
      </p:sp>
      <p:grpSp>
        <p:nvGrpSpPr>
          <p:cNvPr id="910" name="Google Shape;910;p41"/>
          <p:cNvGrpSpPr/>
          <p:nvPr/>
        </p:nvGrpSpPr>
        <p:grpSpPr>
          <a:xfrm>
            <a:off x="827967" y="4109821"/>
            <a:ext cx="3047999" cy="70644"/>
            <a:chOff x="-48100" y="4150519"/>
            <a:chExt cx="3047999" cy="70644"/>
          </a:xfrm>
        </p:grpSpPr>
        <p:cxnSp>
          <p:nvCxnSpPr>
            <p:cNvPr id="911" name="Google Shape;911;p41"/>
            <p:cNvCxnSpPr/>
            <p:nvPr/>
          </p:nvCxnSpPr>
          <p:spPr>
            <a:xfrm>
              <a:off x="-48100" y="4221163"/>
              <a:ext cx="3047999" cy="0"/>
            </a:xfrm>
            <a:prstGeom prst="straightConnector1">
              <a:avLst/>
            </a:prstGeom>
            <a:noFill/>
            <a:ln cap="flat" cmpd="sng" w="9525">
              <a:solidFill>
                <a:srgbClr val="3F3F3F"/>
              </a:solidFill>
              <a:prstDash val="solid"/>
              <a:miter lim="800000"/>
              <a:headEnd len="sm" w="sm" type="none"/>
              <a:tailEnd len="sm" w="sm" type="none"/>
            </a:ln>
          </p:spPr>
        </p:cxnSp>
        <p:cxnSp>
          <p:nvCxnSpPr>
            <p:cNvPr id="912" name="Google Shape;912;p41"/>
            <p:cNvCxnSpPr/>
            <p:nvPr/>
          </p:nvCxnSpPr>
          <p:spPr>
            <a:xfrm>
              <a:off x="2936082" y="4150519"/>
              <a:ext cx="63817" cy="70644"/>
            </a:xfrm>
            <a:prstGeom prst="straightConnector1">
              <a:avLst/>
            </a:prstGeom>
            <a:noFill/>
            <a:ln cap="flat" cmpd="sng" w="9525">
              <a:solidFill>
                <a:srgbClr val="3F3F3F"/>
              </a:solidFill>
              <a:prstDash val="solid"/>
              <a:miter lim="800000"/>
              <a:headEnd len="sm" w="sm" type="none"/>
              <a:tailEnd len="sm" w="sm" type="none"/>
            </a:ln>
          </p:spPr>
        </p:cxnSp>
      </p:grpSp>
      <p:sp>
        <p:nvSpPr>
          <p:cNvPr id="913" name="Google Shape;913;p41"/>
          <p:cNvSpPr/>
          <p:nvPr/>
        </p:nvSpPr>
        <p:spPr>
          <a:xfrm>
            <a:off x="6891624" y="4046851"/>
            <a:ext cx="692179" cy="85770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4" name="Google Shape;914;p41"/>
          <p:cNvSpPr/>
          <p:nvPr/>
        </p:nvSpPr>
        <p:spPr>
          <a:xfrm>
            <a:off x="4453741" y="4381337"/>
            <a:ext cx="3284519"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3F3F3F"/>
                </a:solidFill>
                <a:latin typeface="Calibri"/>
                <a:ea typeface="Calibri"/>
                <a:cs typeface="Calibri"/>
                <a:sym typeface="Calibri"/>
              </a:rPr>
              <a:t>No machine learning models have been implemented in the project. Try more models including neural networks.</a:t>
            </a:r>
            <a:endParaRPr/>
          </a:p>
        </p:txBody>
      </p:sp>
      <p:sp>
        <p:nvSpPr>
          <p:cNvPr id="915" name="Google Shape;915;p41"/>
          <p:cNvSpPr txBox="1"/>
          <p:nvPr/>
        </p:nvSpPr>
        <p:spPr>
          <a:xfrm>
            <a:off x="4453756" y="4012000"/>
            <a:ext cx="2742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Machine Learning Model</a:t>
            </a:r>
            <a:endParaRPr b="1" sz="1800">
              <a:solidFill>
                <a:srgbClr val="3F3F3F"/>
              </a:solidFill>
              <a:latin typeface="Calibri"/>
              <a:ea typeface="Calibri"/>
              <a:cs typeface="Calibri"/>
              <a:sym typeface="Calibri"/>
            </a:endParaRPr>
          </a:p>
        </p:txBody>
      </p:sp>
      <p:grpSp>
        <p:nvGrpSpPr>
          <p:cNvPr id="916" name="Google Shape;916;p41"/>
          <p:cNvGrpSpPr/>
          <p:nvPr/>
        </p:nvGrpSpPr>
        <p:grpSpPr>
          <a:xfrm>
            <a:off x="4535804" y="3676561"/>
            <a:ext cx="3047999" cy="70644"/>
            <a:chOff x="-48100" y="4150519"/>
            <a:chExt cx="3047999" cy="70644"/>
          </a:xfrm>
        </p:grpSpPr>
        <p:cxnSp>
          <p:nvCxnSpPr>
            <p:cNvPr id="917" name="Google Shape;917;p41"/>
            <p:cNvCxnSpPr/>
            <p:nvPr/>
          </p:nvCxnSpPr>
          <p:spPr>
            <a:xfrm>
              <a:off x="-48100" y="4221163"/>
              <a:ext cx="3047999" cy="0"/>
            </a:xfrm>
            <a:prstGeom prst="straightConnector1">
              <a:avLst/>
            </a:prstGeom>
            <a:noFill/>
            <a:ln cap="flat" cmpd="sng" w="9525">
              <a:solidFill>
                <a:srgbClr val="3F3F3F"/>
              </a:solidFill>
              <a:prstDash val="solid"/>
              <a:miter lim="800000"/>
              <a:headEnd len="sm" w="sm" type="none"/>
              <a:tailEnd len="sm" w="sm" type="none"/>
            </a:ln>
          </p:spPr>
        </p:cxnSp>
        <p:cxnSp>
          <p:nvCxnSpPr>
            <p:cNvPr id="918" name="Google Shape;918;p41"/>
            <p:cNvCxnSpPr/>
            <p:nvPr/>
          </p:nvCxnSpPr>
          <p:spPr>
            <a:xfrm>
              <a:off x="2936082" y="4150519"/>
              <a:ext cx="63817" cy="70644"/>
            </a:xfrm>
            <a:prstGeom prst="straightConnector1">
              <a:avLst/>
            </a:prstGeom>
            <a:noFill/>
            <a:ln cap="flat" cmpd="sng" w="9525">
              <a:solidFill>
                <a:srgbClr val="3F3F3F"/>
              </a:solidFill>
              <a:prstDash val="solid"/>
              <a:miter lim="800000"/>
              <a:headEnd len="sm" w="sm" type="none"/>
              <a:tailEnd len="sm" w="sm" type="none"/>
            </a:ln>
          </p:spPr>
        </p:cxnSp>
      </p:grpSp>
      <p:sp>
        <p:nvSpPr>
          <p:cNvPr id="919" name="Google Shape;919;p41"/>
          <p:cNvSpPr/>
          <p:nvPr/>
        </p:nvSpPr>
        <p:spPr>
          <a:xfrm>
            <a:off x="10650039" y="3613590"/>
            <a:ext cx="692179" cy="83167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0" name="Google Shape;920;p41"/>
          <p:cNvSpPr/>
          <p:nvPr/>
        </p:nvSpPr>
        <p:spPr>
          <a:xfrm>
            <a:off x="8212156" y="3948077"/>
            <a:ext cx="3284519"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3F3F3F"/>
                </a:solidFill>
                <a:latin typeface="Calibri"/>
                <a:ea typeface="Calibri"/>
                <a:cs typeface="Calibri"/>
                <a:sym typeface="Calibri"/>
              </a:rPr>
              <a:t>Discuss the implications and </a:t>
            </a:r>
            <a:r>
              <a:rPr lang="en-US">
                <a:solidFill>
                  <a:srgbClr val="3F3F3F"/>
                </a:solidFill>
                <a:latin typeface="Calibri"/>
                <a:ea typeface="Calibri"/>
                <a:cs typeface="Calibri"/>
                <a:sym typeface="Calibri"/>
              </a:rPr>
              <a:t>significance</a:t>
            </a:r>
            <a:r>
              <a:rPr lang="en-US">
                <a:solidFill>
                  <a:srgbClr val="3F3F3F"/>
                </a:solidFill>
                <a:latin typeface="Calibri"/>
                <a:ea typeface="Calibri"/>
                <a:cs typeface="Calibri"/>
                <a:sym typeface="Calibri"/>
              </a:rPr>
              <a:t> of the forecast, how the prediction of the model help traders execute trade and make profit</a:t>
            </a:r>
            <a:endParaRPr/>
          </a:p>
        </p:txBody>
      </p:sp>
      <p:sp>
        <p:nvSpPr>
          <p:cNvPr id="921" name="Google Shape;921;p41"/>
          <p:cNvSpPr txBox="1"/>
          <p:nvPr/>
        </p:nvSpPr>
        <p:spPr>
          <a:xfrm>
            <a:off x="8212146" y="3578750"/>
            <a:ext cx="2682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Economical </a:t>
            </a:r>
            <a:r>
              <a:rPr b="1" lang="en-US" sz="1800">
                <a:solidFill>
                  <a:srgbClr val="3F3F3F"/>
                </a:solidFill>
                <a:latin typeface="Calibri"/>
                <a:ea typeface="Calibri"/>
                <a:cs typeface="Calibri"/>
                <a:sym typeface="Calibri"/>
              </a:rPr>
              <a:t>Significance</a:t>
            </a:r>
            <a:endParaRPr b="1" sz="1800">
              <a:solidFill>
                <a:srgbClr val="3F3F3F"/>
              </a:solidFill>
              <a:latin typeface="Calibri"/>
              <a:ea typeface="Calibri"/>
              <a:cs typeface="Calibri"/>
              <a:sym typeface="Calibri"/>
            </a:endParaRPr>
          </a:p>
        </p:txBody>
      </p:sp>
      <p:grpSp>
        <p:nvGrpSpPr>
          <p:cNvPr id="922" name="Google Shape;922;p41"/>
          <p:cNvGrpSpPr/>
          <p:nvPr/>
        </p:nvGrpSpPr>
        <p:grpSpPr>
          <a:xfrm>
            <a:off x="8294219" y="3243301"/>
            <a:ext cx="3047999" cy="70644"/>
            <a:chOff x="-48100" y="4150519"/>
            <a:chExt cx="3047999" cy="70644"/>
          </a:xfrm>
        </p:grpSpPr>
        <p:cxnSp>
          <p:nvCxnSpPr>
            <p:cNvPr id="923" name="Google Shape;923;p41"/>
            <p:cNvCxnSpPr/>
            <p:nvPr/>
          </p:nvCxnSpPr>
          <p:spPr>
            <a:xfrm>
              <a:off x="-48100" y="4221163"/>
              <a:ext cx="3047999" cy="0"/>
            </a:xfrm>
            <a:prstGeom prst="straightConnector1">
              <a:avLst/>
            </a:prstGeom>
            <a:noFill/>
            <a:ln cap="flat" cmpd="sng" w="9525">
              <a:solidFill>
                <a:srgbClr val="3F3F3F"/>
              </a:solidFill>
              <a:prstDash val="solid"/>
              <a:miter lim="800000"/>
              <a:headEnd len="sm" w="sm" type="none"/>
              <a:tailEnd len="sm" w="sm" type="none"/>
            </a:ln>
          </p:spPr>
        </p:cxnSp>
        <p:cxnSp>
          <p:nvCxnSpPr>
            <p:cNvPr id="924" name="Google Shape;924;p41"/>
            <p:cNvCxnSpPr/>
            <p:nvPr/>
          </p:nvCxnSpPr>
          <p:spPr>
            <a:xfrm>
              <a:off x="2936082" y="4150519"/>
              <a:ext cx="63817" cy="70644"/>
            </a:xfrm>
            <a:prstGeom prst="straightConnector1">
              <a:avLst/>
            </a:prstGeom>
            <a:noFill/>
            <a:ln cap="flat" cmpd="sng" w="9525">
              <a:solidFill>
                <a:srgbClr val="3F3F3F"/>
              </a:solidFill>
              <a:prstDash val="solid"/>
              <a:miter lim="800000"/>
              <a:headEnd len="sm" w="sm" type="none"/>
              <a:tailEnd len="sm" w="sm" type="none"/>
            </a:ln>
          </p:spPr>
        </p:cxnSp>
      </p:grpSp>
      <p:pic>
        <p:nvPicPr>
          <p:cNvPr descr="图片包含 天空, 水, 户外, 船&#10;&#10;描述已自动生成" id="925" name="Google Shape;925;p41"/>
          <p:cNvPicPr preferRelativeResize="0"/>
          <p:nvPr>
            <p:ph idx="2" type="pic"/>
          </p:nvPr>
        </p:nvPicPr>
        <p:blipFill rotWithShape="1">
          <a:blip r:embed="rId3">
            <a:alphaModFix/>
          </a:blip>
          <a:srcRect b="13487" l="0" r="0" t="13488"/>
          <a:stretch/>
        </p:blipFill>
        <p:spPr>
          <a:xfrm>
            <a:off x="8295822" y="1304503"/>
            <a:ext cx="3038042" cy="1302026"/>
          </a:xfrm>
          <a:prstGeom prst="rect">
            <a:avLst/>
          </a:prstGeom>
          <a:noFill/>
          <a:ln>
            <a:noFill/>
          </a:ln>
          <a:effectLst>
            <a:outerShdw blurRad="254000" rotWithShape="0" algn="ctr" dir="2700000" dist="165100">
              <a:srgbClr val="000000">
                <a:alpha val="40000"/>
              </a:srgbClr>
            </a:outerShdw>
          </a:effectLst>
        </p:spPr>
      </p:pic>
      <p:pic>
        <p:nvPicPr>
          <p:cNvPr descr="图片包含 天空, 水, 户外, 船&#10;&#10;描述已自动生成" id="926" name="Google Shape;926;p41"/>
          <p:cNvPicPr preferRelativeResize="0"/>
          <p:nvPr>
            <p:ph idx="3" type="pic"/>
          </p:nvPr>
        </p:nvPicPr>
        <p:blipFill rotWithShape="1">
          <a:blip r:embed="rId3">
            <a:alphaModFix/>
          </a:blip>
          <a:srcRect b="13598" l="0" r="0" t="13605"/>
          <a:stretch/>
        </p:blipFill>
        <p:spPr>
          <a:xfrm>
            <a:off x="827966" y="2314256"/>
            <a:ext cx="3047530" cy="1302026"/>
          </a:xfrm>
          <a:prstGeom prst="rect">
            <a:avLst/>
          </a:prstGeom>
          <a:noFill/>
          <a:ln>
            <a:noFill/>
          </a:ln>
          <a:effectLst>
            <a:outerShdw blurRad="254000" rotWithShape="0" algn="ctr" dir="2700000" dist="165100">
              <a:srgbClr val="000000">
                <a:alpha val="40000"/>
              </a:srgbClr>
            </a:outerShdw>
          </a:effectLst>
        </p:spPr>
      </p:pic>
      <p:pic>
        <p:nvPicPr>
          <p:cNvPr descr="图片包含 天空, 水, 户外, 船&#10;&#10;描述已自动生成" id="927" name="Google Shape;927;p41"/>
          <p:cNvPicPr preferRelativeResize="0"/>
          <p:nvPr>
            <p:ph idx="4" type="pic"/>
          </p:nvPr>
        </p:nvPicPr>
        <p:blipFill rotWithShape="1">
          <a:blip r:embed="rId3">
            <a:alphaModFix/>
          </a:blip>
          <a:srcRect b="13506" l="0" r="0" t="13507"/>
          <a:stretch/>
        </p:blipFill>
        <p:spPr>
          <a:xfrm>
            <a:off x="4535804" y="1817758"/>
            <a:ext cx="3038042" cy="1302026"/>
          </a:xfrm>
          <a:prstGeom prst="rect">
            <a:avLst/>
          </a:prstGeom>
          <a:noFill/>
          <a:ln>
            <a:noFill/>
          </a:ln>
          <a:effectLst>
            <a:outerShdw blurRad="254000" rotWithShape="0" algn="ctr" dir="2700000" dist="165100">
              <a:srgbClr val="000000">
                <a:alpha val="40000"/>
              </a:srgbClr>
            </a:outerShdw>
          </a:effectLst>
        </p:spPr>
      </p:pic>
      <p:sp>
        <p:nvSpPr>
          <p:cNvPr id="928" name="Google Shape;928;p41"/>
          <p:cNvSpPr txBox="1"/>
          <p:nvPr>
            <p:ph type="title"/>
          </p:nvPr>
        </p:nvSpPr>
        <p:spPr>
          <a:xfrm>
            <a:off x="597866" y="490797"/>
            <a:ext cx="2409900" cy="880500"/>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solidFill>
                  <a:srgbClr val="3F3F3F"/>
                </a:solidFill>
              </a:rPr>
              <a:t>Future Work Ahead</a:t>
            </a:r>
            <a:endParaRPr/>
          </a:p>
        </p:txBody>
      </p:sp>
      <p:cxnSp>
        <p:nvCxnSpPr>
          <p:cNvPr id="929" name="Google Shape;929;p41"/>
          <p:cNvCxnSpPr/>
          <p:nvPr/>
        </p:nvCxnSpPr>
        <p:spPr>
          <a:xfrm>
            <a:off x="11287125" y="552430"/>
            <a:ext cx="209550" cy="0"/>
          </a:xfrm>
          <a:prstGeom prst="straightConnector1">
            <a:avLst/>
          </a:prstGeom>
          <a:noFill/>
          <a:ln cap="flat" cmpd="sng" w="12700">
            <a:solidFill>
              <a:srgbClr val="3F3F3F"/>
            </a:solidFill>
            <a:prstDash val="solid"/>
            <a:miter lim="800000"/>
            <a:headEnd len="sm" w="sm" type="none"/>
            <a:tailEnd len="sm" w="sm" type="none"/>
          </a:ln>
        </p:spPr>
      </p:cxnSp>
      <p:cxnSp>
        <p:nvCxnSpPr>
          <p:cNvPr id="930" name="Google Shape;930;p41"/>
          <p:cNvCxnSpPr/>
          <p:nvPr/>
        </p:nvCxnSpPr>
        <p:spPr>
          <a:xfrm>
            <a:off x="11377612" y="604817"/>
            <a:ext cx="119063" cy="0"/>
          </a:xfrm>
          <a:prstGeom prst="straightConnector1">
            <a:avLst/>
          </a:prstGeom>
          <a:noFill/>
          <a:ln cap="flat" cmpd="sng" w="12700">
            <a:solidFill>
              <a:srgbClr val="3F3F3F"/>
            </a:solidFill>
            <a:prstDash val="solid"/>
            <a:miter lim="800000"/>
            <a:headEnd len="sm" w="sm" type="none"/>
            <a:tailEnd len="sm" w="sm" type="none"/>
          </a:ln>
        </p:spPr>
      </p:cxnSp>
      <p:grpSp>
        <p:nvGrpSpPr>
          <p:cNvPr id="931" name="Google Shape;931;p41"/>
          <p:cNvGrpSpPr/>
          <p:nvPr/>
        </p:nvGrpSpPr>
        <p:grpSpPr>
          <a:xfrm rot="10800000">
            <a:off x="695325" y="6318451"/>
            <a:ext cx="10793295" cy="3266"/>
            <a:chOff x="6831724" y="6292750"/>
            <a:chExt cx="10793295" cy="3266"/>
          </a:xfrm>
        </p:grpSpPr>
        <p:cxnSp>
          <p:nvCxnSpPr>
            <p:cNvPr id="932" name="Google Shape;932;p41"/>
            <p:cNvCxnSpPr/>
            <p:nvPr/>
          </p:nvCxnSpPr>
          <p:spPr>
            <a:xfrm>
              <a:off x="6831724" y="6296016"/>
              <a:ext cx="10793295" cy="0"/>
            </a:xfrm>
            <a:prstGeom prst="straightConnector1">
              <a:avLst/>
            </a:prstGeom>
            <a:noFill/>
            <a:ln cap="flat" cmpd="sng" w="9525">
              <a:solidFill>
                <a:srgbClr val="3F3F3F"/>
              </a:solidFill>
              <a:prstDash val="solid"/>
              <a:miter lim="800000"/>
              <a:headEnd len="sm" w="sm" type="none"/>
              <a:tailEnd len="sm" w="sm" type="none"/>
            </a:ln>
          </p:spPr>
        </p:cxnSp>
        <p:cxnSp>
          <p:nvCxnSpPr>
            <p:cNvPr id="933" name="Google Shape;933;p41"/>
            <p:cNvCxnSpPr/>
            <p:nvPr/>
          </p:nvCxnSpPr>
          <p:spPr>
            <a:xfrm>
              <a:off x="6831724" y="6292750"/>
              <a:ext cx="362857" cy="0"/>
            </a:xfrm>
            <a:prstGeom prst="straightConnector1">
              <a:avLst/>
            </a:prstGeom>
            <a:noFill/>
            <a:ln cap="flat" cmpd="sng" w="19050">
              <a:solidFill>
                <a:srgbClr val="3F3F3F"/>
              </a:solidFill>
              <a:prstDash val="solid"/>
              <a:miter lim="800000"/>
              <a:headEnd len="sm" w="sm" type="none"/>
              <a:tailEnd len="sm" w="sm" type="none"/>
            </a:ln>
          </p:spPr>
        </p:cxnSp>
      </p:grpSp>
      <p:sp>
        <p:nvSpPr>
          <p:cNvPr id="934" name="Google Shape;934;p4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35" name="Google Shape;935;p41"/>
          <p:cNvPicPr preferRelativeResize="0"/>
          <p:nvPr/>
        </p:nvPicPr>
        <p:blipFill>
          <a:blip r:embed="rId4">
            <a:alphaModFix/>
          </a:blip>
          <a:stretch>
            <a:fillRect/>
          </a:stretch>
        </p:blipFill>
        <p:spPr>
          <a:xfrm>
            <a:off x="4535788" y="1772350"/>
            <a:ext cx="3038050" cy="1392825"/>
          </a:xfrm>
          <a:prstGeom prst="rect">
            <a:avLst/>
          </a:prstGeom>
          <a:noFill/>
          <a:ln>
            <a:noFill/>
          </a:ln>
          <a:effectLst>
            <a:outerShdw blurRad="254000" rotWithShape="0" algn="ctr" dir="2700000" dist="165100">
              <a:srgbClr val="000000">
                <a:alpha val="40000"/>
              </a:srgbClr>
            </a:outerShdw>
          </a:effectLst>
        </p:spPr>
      </p:pic>
      <p:pic>
        <p:nvPicPr>
          <p:cNvPr id="936" name="Google Shape;936;p41"/>
          <p:cNvPicPr preferRelativeResize="0"/>
          <p:nvPr/>
        </p:nvPicPr>
        <p:blipFill>
          <a:blip r:embed="rId5">
            <a:alphaModFix/>
          </a:blip>
          <a:stretch>
            <a:fillRect/>
          </a:stretch>
        </p:blipFill>
        <p:spPr>
          <a:xfrm>
            <a:off x="8295825" y="1304500"/>
            <a:ext cx="3038049" cy="1302026"/>
          </a:xfrm>
          <a:prstGeom prst="rect">
            <a:avLst/>
          </a:prstGeom>
          <a:noFill/>
          <a:ln>
            <a:noFill/>
          </a:ln>
        </p:spPr>
      </p:pic>
      <p:pic>
        <p:nvPicPr>
          <p:cNvPr id="937" name="Google Shape;937;p41"/>
          <p:cNvPicPr preferRelativeResize="0"/>
          <p:nvPr/>
        </p:nvPicPr>
        <p:blipFill>
          <a:blip r:embed="rId6">
            <a:alphaModFix/>
          </a:blip>
          <a:stretch>
            <a:fillRect/>
          </a:stretch>
        </p:blipFill>
        <p:spPr>
          <a:xfrm>
            <a:off x="827975" y="2314250"/>
            <a:ext cx="3048000" cy="1302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42"/>
          <p:cNvSpPr txBox="1"/>
          <p:nvPr>
            <p:ph type="title"/>
          </p:nvPr>
        </p:nvSpPr>
        <p:spPr>
          <a:xfrm>
            <a:off x="597875" y="495725"/>
            <a:ext cx="2709000" cy="3879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lang="en-US"/>
              <a:t>References</a:t>
            </a:r>
            <a:endParaRPr/>
          </a:p>
        </p:txBody>
      </p:sp>
      <p:sp>
        <p:nvSpPr>
          <p:cNvPr id="944" name="Google Shape;944;p4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5" name="Google Shape;945;p42"/>
          <p:cNvSpPr/>
          <p:nvPr/>
        </p:nvSpPr>
        <p:spPr>
          <a:xfrm>
            <a:off x="695330" y="1523075"/>
            <a:ext cx="63255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3"/>
              </a:rPr>
              <a:t>https://papers.ssrn.com/sol3/papers.cfm?abstract_id=2346299</a:t>
            </a:r>
            <a:endParaRPr sz="1800">
              <a:solidFill>
                <a:srgbClr val="3F3F3F"/>
              </a:solidFill>
              <a:latin typeface="Calibri"/>
              <a:ea typeface="Calibri"/>
              <a:cs typeface="Calibri"/>
              <a:sym typeface="Calibri"/>
            </a:endParaRPr>
          </a:p>
          <a:p>
            <a:pPr indent="0" lvl="0" marL="0" marR="0" rtl="0" algn="l">
              <a:spcBef>
                <a:spcPts val="0"/>
              </a:spcBef>
              <a:spcAft>
                <a:spcPts val="0"/>
              </a:spcAft>
              <a:buNone/>
            </a:pPr>
            <a:r>
              <a:t/>
            </a:r>
            <a:endParaRPr sz="1800">
              <a:solidFill>
                <a:srgbClr val="3F3F3F"/>
              </a:solidFill>
              <a:latin typeface="Calibri"/>
              <a:ea typeface="Calibri"/>
              <a:cs typeface="Calibri"/>
              <a:sym typeface="Calibri"/>
            </a:endParaRPr>
          </a:p>
          <a:p>
            <a:pPr indent="0" lvl="0" marL="0" marR="0" rtl="0" algn="l">
              <a:spcBef>
                <a:spcPts val="0"/>
              </a:spcBef>
              <a:spcAft>
                <a:spcPts val="0"/>
              </a:spcAft>
              <a:buNone/>
            </a:pPr>
            <a:r>
              <a:t/>
            </a:r>
            <a:endParaRPr sz="1800">
              <a:solidFill>
                <a:srgbClr val="3F3F3F"/>
              </a:solidFill>
              <a:latin typeface="Calibri"/>
              <a:ea typeface="Calibri"/>
              <a:cs typeface="Calibri"/>
              <a:sym typeface="Calibri"/>
            </a:endParaRPr>
          </a:p>
        </p:txBody>
      </p:sp>
      <p:sp>
        <p:nvSpPr>
          <p:cNvPr id="946" name="Google Shape;946;p42"/>
          <p:cNvSpPr txBox="1"/>
          <p:nvPr>
            <p:ph type="title"/>
          </p:nvPr>
        </p:nvSpPr>
        <p:spPr>
          <a:xfrm>
            <a:off x="695325" y="3833275"/>
            <a:ext cx="2709000" cy="3879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lang="en-US"/>
              <a:t>GitHub</a:t>
            </a:r>
            <a:endParaRPr/>
          </a:p>
        </p:txBody>
      </p:sp>
      <p:sp>
        <p:nvSpPr>
          <p:cNvPr id="947" name="Google Shape;947;p42"/>
          <p:cNvSpPr/>
          <p:nvPr/>
        </p:nvSpPr>
        <p:spPr>
          <a:xfrm>
            <a:off x="675055" y="4536325"/>
            <a:ext cx="63255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https://github.com/BruceLiu-dot/MSCA-Time-Series</a:t>
            </a:r>
            <a:endParaRPr sz="1800">
              <a:solidFill>
                <a:srgbClr val="3F3F3F"/>
              </a:solidFill>
              <a:latin typeface="Calibri"/>
              <a:ea typeface="Calibri"/>
              <a:cs typeface="Calibri"/>
              <a:sym typeface="Calibri"/>
            </a:endParaRPr>
          </a:p>
          <a:p>
            <a:pPr indent="0" lvl="0" marL="0" marR="0" rtl="0" algn="l">
              <a:spcBef>
                <a:spcPts val="0"/>
              </a:spcBef>
              <a:spcAft>
                <a:spcPts val="0"/>
              </a:spcAft>
              <a:buNone/>
            </a:pPr>
            <a:r>
              <a:t/>
            </a:r>
            <a:endParaRPr sz="1800">
              <a:solidFill>
                <a:srgbClr val="3F3F3F"/>
              </a:solidFill>
              <a:latin typeface="Calibri"/>
              <a:ea typeface="Calibri"/>
              <a:cs typeface="Calibri"/>
              <a:sym typeface="Calibri"/>
            </a:endParaRPr>
          </a:p>
          <a:p>
            <a:pPr indent="0" lvl="0" marL="0" marR="0" rtl="0" algn="l">
              <a:spcBef>
                <a:spcPts val="0"/>
              </a:spcBef>
              <a:spcAft>
                <a:spcPts val="0"/>
              </a:spcAft>
              <a:buNone/>
            </a:pPr>
            <a:r>
              <a:t/>
            </a:r>
            <a:endParaRPr sz="1800">
              <a:solidFill>
                <a:srgbClr val="3F3F3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4"/>
          <p:cNvSpPr txBox="1"/>
          <p:nvPr>
            <p:ph type="title"/>
          </p:nvPr>
        </p:nvSpPr>
        <p:spPr>
          <a:xfrm>
            <a:off x="597866" y="490797"/>
            <a:ext cx="1958700" cy="880500"/>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Problem </a:t>
            </a:r>
            <a:br>
              <a:rPr lang="en-US"/>
            </a:br>
            <a:r>
              <a:rPr lang="en-US"/>
              <a:t>Statement</a:t>
            </a:r>
            <a:endParaRPr/>
          </a:p>
        </p:txBody>
      </p:sp>
      <p:sp>
        <p:nvSpPr>
          <p:cNvPr id="612" name="Google Shape;612;p24"/>
          <p:cNvSpPr/>
          <p:nvPr/>
        </p:nvSpPr>
        <p:spPr>
          <a:xfrm>
            <a:off x="4516425" y="1371300"/>
            <a:ext cx="6306300" cy="4584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solidFill>
                <a:srgbClr val="3F3F3F"/>
              </a:solidFill>
              <a:latin typeface="Calibri"/>
              <a:ea typeface="Calibri"/>
              <a:cs typeface="Calibri"/>
              <a:sym typeface="Calibri"/>
            </a:endParaRPr>
          </a:p>
        </p:txBody>
      </p:sp>
      <p:pic>
        <p:nvPicPr>
          <p:cNvPr id="613" name="Google Shape;613;p24"/>
          <p:cNvPicPr preferRelativeResize="0"/>
          <p:nvPr/>
        </p:nvPicPr>
        <p:blipFill>
          <a:blip r:embed="rId3">
            <a:alphaModFix/>
          </a:blip>
          <a:stretch>
            <a:fillRect/>
          </a:stretch>
        </p:blipFill>
        <p:spPr>
          <a:xfrm>
            <a:off x="708670" y="1844675"/>
            <a:ext cx="4038154" cy="3471224"/>
          </a:xfrm>
          <a:prstGeom prst="rect">
            <a:avLst/>
          </a:prstGeom>
          <a:noFill/>
          <a:ln>
            <a:noFill/>
          </a:ln>
          <a:effectLst>
            <a:outerShdw blurRad="142875" rotWithShape="0" algn="bl" dist="142875">
              <a:srgbClr val="000000">
                <a:alpha val="28000"/>
              </a:srgbClr>
            </a:outerShdw>
          </a:effectLst>
        </p:spPr>
      </p:pic>
      <p:sp>
        <p:nvSpPr>
          <p:cNvPr id="614" name="Google Shape;614;p24"/>
          <p:cNvSpPr/>
          <p:nvPr/>
        </p:nvSpPr>
        <p:spPr>
          <a:xfrm>
            <a:off x="5153625" y="2267550"/>
            <a:ext cx="4602300" cy="7386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Inflation and recession concerns push the US stocks to the brink of a bear market </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Volatility persists due to disappointing earnings reports, rising prices, high fuel costs, etc  </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Offers safer investment, lowers an investor’s risk exposure</a:t>
            </a:r>
            <a:endParaRPr>
              <a:solidFill>
                <a:srgbClr val="3F3F3F"/>
              </a:solidFill>
              <a:latin typeface="Calibri"/>
              <a:ea typeface="Calibri"/>
              <a:cs typeface="Calibri"/>
              <a:sym typeface="Calibri"/>
            </a:endParaRPr>
          </a:p>
          <a:p>
            <a:pPr indent="0" lvl="0" marL="0" marR="0" rtl="0" algn="l">
              <a:spcBef>
                <a:spcPts val="0"/>
              </a:spcBef>
              <a:spcAft>
                <a:spcPts val="0"/>
              </a:spcAft>
              <a:buNone/>
            </a:pPr>
            <a:r>
              <a:t/>
            </a:r>
            <a:endParaRPr sz="1400">
              <a:solidFill>
                <a:srgbClr val="3F3F3F"/>
              </a:solidFill>
              <a:latin typeface="Calibri"/>
              <a:ea typeface="Calibri"/>
              <a:cs typeface="Calibri"/>
              <a:sym typeface="Calibri"/>
            </a:endParaRPr>
          </a:p>
        </p:txBody>
      </p:sp>
      <p:sp>
        <p:nvSpPr>
          <p:cNvPr id="615" name="Google Shape;615;p24"/>
          <p:cNvSpPr txBox="1"/>
          <p:nvPr/>
        </p:nvSpPr>
        <p:spPr>
          <a:xfrm>
            <a:off x="5153637" y="1784950"/>
            <a:ext cx="3684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Significance</a:t>
            </a:r>
            <a:r>
              <a:rPr b="1" lang="en-US" sz="1800">
                <a:solidFill>
                  <a:srgbClr val="3F3F3F"/>
                </a:solidFill>
                <a:latin typeface="Calibri"/>
                <a:ea typeface="Calibri"/>
                <a:cs typeface="Calibri"/>
                <a:sym typeface="Calibri"/>
              </a:rPr>
              <a:t> of Corporate Bond Yield</a:t>
            </a:r>
            <a:r>
              <a:rPr b="1" lang="en-US" sz="1800">
                <a:solidFill>
                  <a:srgbClr val="3F3F3F"/>
                </a:solidFill>
                <a:latin typeface="Calibri"/>
                <a:ea typeface="Calibri"/>
                <a:cs typeface="Calibri"/>
                <a:sym typeface="Calibri"/>
              </a:rPr>
              <a:t> </a:t>
            </a:r>
            <a:endParaRPr b="1" sz="1800">
              <a:solidFill>
                <a:srgbClr val="3F3F3F"/>
              </a:solidFill>
              <a:latin typeface="Calibri"/>
              <a:ea typeface="Calibri"/>
              <a:cs typeface="Calibri"/>
              <a:sym typeface="Calibri"/>
            </a:endParaRPr>
          </a:p>
        </p:txBody>
      </p:sp>
      <p:sp>
        <p:nvSpPr>
          <p:cNvPr id="616" name="Google Shape;616;p24"/>
          <p:cNvSpPr/>
          <p:nvPr/>
        </p:nvSpPr>
        <p:spPr>
          <a:xfrm>
            <a:off x="5153625" y="4196125"/>
            <a:ext cx="4602300" cy="16344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S</a:t>
            </a:r>
            <a:r>
              <a:rPr lang="en-US">
                <a:solidFill>
                  <a:srgbClr val="3F3F3F"/>
                </a:solidFill>
                <a:latin typeface="Calibri"/>
                <a:ea typeface="Calibri"/>
                <a:cs typeface="Calibri"/>
                <a:sym typeface="Calibri"/>
              </a:rPr>
              <a:t>ubject to moderate credit risk and are the threshold between the investment grade bond and the non-investment grade junk bonds.</a:t>
            </a:r>
            <a:endParaRPr>
              <a:solidFill>
                <a:srgbClr val="3F3F3F"/>
              </a:solidFill>
              <a:latin typeface="Calibri"/>
              <a:ea typeface="Calibri"/>
              <a:cs typeface="Calibri"/>
              <a:sym typeface="Calibri"/>
            </a:endParaRPr>
          </a:p>
          <a:p>
            <a:pPr indent="-317500" lvl="0" marL="457200" rtl="0" algn="l">
              <a:lnSpc>
                <a:spcPct val="115000"/>
              </a:lnSpc>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Higher predictive power for future economic activity than those of higher-grade bonds. </a:t>
            </a:r>
            <a:endParaRPr>
              <a:solidFill>
                <a:srgbClr val="3F3F3F"/>
              </a:solidFill>
              <a:latin typeface="Calibri"/>
              <a:ea typeface="Calibri"/>
              <a:cs typeface="Calibri"/>
              <a:sym typeface="Calibri"/>
            </a:endParaRPr>
          </a:p>
          <a:p>
            <a:pPr indent="-317500" lvl="0" marL="457200" rtl="0" algn="l">
              <a:lnSpc>
                <a:spcPct val="115000"/>
              </a:lnSpc>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Important for both investors and macroeconomists.</a:t>
            </a:r>
            <a:endParaRPr>
              <a:solidFill>
                <a:srgbClr val="3F3F3F"/>
              </a:solidFill>
              <a:latin typeface="Calibri"/>
              <a:ea typeface="Calibri"/>
              <a:cs typeface="Calibri"/>
              <a:sym typeface="Calibri"/>
            </a:endParaRPr>
          </a:p>
        </p:txBody>
      </p:sp>
      <p:sp>
        <p:nvSpPr>
          <p:cNvPr id="617" name="Google Shape;617;p24"/>
          <p:cNvSpPr txBox="1"/>
          <p:nvPr/>
        </p:nvSpPr>
        <p:spPr>
          <a:xfrm>
            <a:off x="5153622" y="3775675"/>
            <a:ext cx="2133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Why BAA Rating? </a:t>
            </a:r>
            <a:endParaRPr b="1" sz="1800">
              <a:solidFill>
                <a:srgbClr val="3F3F3F"/>
              </a:solidFill>
              <a:latin typeface="Calibri"/>
              <a:ea typeface="Calibri"/>
              <a:cs typeface="Calibri"/>
              <a:sym typeface="Calibri"/>
            </a:endParaRPr>
          </a:p>
        </p:txBody>
      </p:sp>
      <p:sp>
        <p:nvSpPr>
          <p:cNvPr id="618" name="Google Shape;618;p24"/>
          <p:cNvSpPr txBox="1"/>
          <p:nvPr/>
        </p:nvSpPr>
        <p:spPr>
          <a:xfrm>
            <a:off x="9755975" y="1773238"/>
            <a:ext cx="1441500" cy="369300"/>
          </a:xfrm>
          <a:prstGeom prst="rect">
            <a:avLst/>
          </a:prstGeom>
          <a:solidFill>
            <a:srgbClr val="3F3F3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19" name="Google Shape;619;p24"/>
          <p:cNvSpPr txBox="1"/>
          <p:nvPr/>
        </p:nvSpPr>
        <p:spPr>
          <a:xfrm>
            <a:off x="9755975" y="3807901"/>
            <a:ext cx="1441500" cy="369300"/>
          </a:xfrm>
          <a:prstGeom prst="rect">
            <a:avLst/>
          </a:prstGeom>
          <a:solidFill>
            <a:srgbClr val="3F3F3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p:txBody>
      </p:sp>
      <p:grpSp>
        <p:nvGrpSpPr>
          <p:cNvPr id="620" name="Google Shape;620;p24"/>
          <p:cNvGrpSpPr/>
          <p:nvPr/>
        </p:nvGrpSpPr>
        <p:grpSpPr>
          <a:xfrm>
            <a:off x="695325" y="6292750"/>
            <a:ext cx="10801500" cy="3266"/>
            <a:chOff x="695325" y="6292750"/>
            <a:chExt cx="10801500" cy="3266"/>
          </a:xfrm>
        </p:grpSpPr>
        <p:cxnSp>
          <p:nvCxnSpPr>
            <p:cNvPr id="621" name="Google Shape;621;p24"/>
            <p:cNvCxnSpPr/>
            <p:nvPr/>
          </p:nvCxnSpPr>
          <p:spPr>
            <a:xfrm>
              <a:off x="695325" y="6296016"/>
              <a:ext cx="10801500" cy="0"/>
            </a:xfrm>
            <a:prstGeom prst="straightConnector1">
              <a:avLst/>
            </a:prstGeom>
            <a:noFill/>
            <a:ln cap="flat" cmpd="sng" w="9525">
              <a:solidFill>
                <a:srgbClr val="3F3F3F"/>
              </a:solidFill>
              <a:prstDash val="solid"/>
              <a:miter lim="800000"/>
              <a:headEnd len="sm" w="sm" type="none"/>
              <a:tailEnd len="sm" w="sm" type="none"/>
            </a:ln>
          </p:spPr>
        </p:cxnSp>
        <p:cxnSp>
          <p:nvCxnSpPr>
            <p:cNvPr id="622" name="Google Shape;622;p24"/>
            <p:cNvCxnSpPr/>
            <p:nvPr/>
          </p:nvCxnSpPr>
          <p:spPr>
            <a:xfrm>
              <a:off x="11118850" y="6292750"/>
              <a:ext cx="363000" cy="0"/>
            </a:xfrm>
            <a:prstGeom prst="straightConnector1">
              <a:avLst/>
            </a:prstGeom>
            <a:noFill/>
            <a:ln cap="flat" cmpd="sng" w="19050">
              <a:solidFill>
                <a:srgbClr val="3F3F3F"/>
              </a:solidFill>
              <a:prstDash val="solid"/>
              <a:miter lim="800000"/>
              <a:headEnd len="sm" w="sm" type="none"/>
              <a:tailEnd len="sm" w="sm" type="none"/>
            </a:ln>
          </p:spPr>
        </p:cxnSp>
      </p:grpSp>
      <p:cxnSp>
        <p:nvCxnSpPr>
          <p:cNvPr id="623" name="Google Shape;623;p24"/>
          <p:cNvCxnSpPr/>
          <p:nvPr/>
        </p:nvCxnSpPr>
        <p:spPr>
          <a:xfrm>
            <a:off x="11515725" y="552430"/>
            <a:ext cx="209700" cy="0"/>
          </a:xfrm>
          <a:prstGeom prst="straightConnector1">
            <a:avLst/>
          </a:prstGeom>
          <a:noFill/>
          <a:ln cap="flat" cmpd="sng" w="12700">
            <a:solidFill>
              <a:srgbClr val="3F3F3F"/>
            </a:solidFill>
            <a:prstDash val="solid"/>
            <a:miter lim="800000"/>
            <a:headEnd len="sm" w="sm" type="none"/>
            <a:tailEnd len="sm" w="sm" type="none"/>
          </a:ln>
        </p:spPr>
      </p:cxnSp>
      <p:cxnSp>
        <p:nvCxnSpPr>
          <p:cNvPr id="624" name="Google Shape;624;p24"/>
          <p:cNvCxnSpPr/>
          <p:nvPr/>
        </p:nvCxnSpPr>
        <p:spPr>
          <a:xfrm>
            <a:off x="11606212" y="604817"/>
            <a:ext cx="119100" cy="0"/>
          </a:xfrm>
          <a:prstGeom prst="straightConnector1">
            <a:avLst/>
          </a:prstGeom>
          <a:noFill/>
          <a:ln cap="flat" cmpd="sng" w="12700">
            <a:solidFill>
              <a:srgbClr val="3F3F3F"/>
            </a:solidFill>
            <a:prstDash val="solid"/>
            <a:miter lim="800000"/>
            <a:headEnd len="sm" w="sm" type="none"/>
            <a:tailEnd len="sm" w="sm" type="none"/>
          </a:ln>
        </p:spPr>
      </p:cxnSp>
      <p:sp>
        <p:nvSpPr>
          <p:cNvPr id="625" name="Google Shape;625;p2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grpSp>
        <p:nvGrpSpPr>
          <p:cNvPr id="630" name="Google Shape;630;p25"/>
          <p:cNvGrpSpPr/>
          <p:nvPr/>
        </p:nvGrpSpPr>
        <p:grpSpPr>
          <a:xfrm>
            <a:off x="695325" y="6301542"/>
            <a:ext cx="6109800" cy="3266"/>
            <a:chOff x="695325" y="6292750"/>
            <a:chExt cx="6109800" cy="3266"/>
          </a:xfrm>
        </p:grpSpPr>
        <p:cxnSp>
          <p:nvCxnSpPr>
            <p:cNvPr id="631" name="Google Shape;631;p25"/>
            <p:cNvCxnSpPr/>
            <p:nvPr/>
          </p:nvCxnSpPr>
          <p:spPr>
            <a:xfrm>
              <a:off x="695325" y="6296016"/>
              <a:ext cx="6109800" cy="0"/>
            </a:xfrm>
            <a:prstGeom prst="straightConnector1">
              <a:avLst/>
            </a:prstGeom>
            <a:noFill/>
            <a:ln cap="flat" cmpd="sng" w="9525">
              <a:solidFill>
                <a:srgbClr val="3F3F3F"/>
              </a:solidFill>
              <a:prstDash val="solid"/>
              <a:miter lim="800000"/>
              <a:headEnd len="sm" w="sm" type="none"/>
              <a:tailEnd len="sm" w="sm" type="none"/>
            </a:ln>
          </p:spPr>
        </p:cxnSp>
        <p:cxnSp>
          <p:nvCxnSpPr>
            <p:cNvPr id="632" name="Google Shape;632;p25"/>
            <p:cNvCxnSpPr/>
            <p:nvPr/>
          </p:nvCxnSpPr>
          <p:spPr>
            <a:xfrm>
              <a:off x="695325" y="6292750"/>
              <a:ext cx="363000" cy="0"/>
            </a:xfrm>
            <a:prstGeom prst="straightConnector1">
              <a:avLst/>
            </a:prstGeom>
            <a:noFill/>
            <a:ln cap="flat" cmpd="sng" w="19050">
              <a:solidFill>
                <a:srgbClr val="3F3F3F"/>
              </a:solidFill>
              <a:prstDash val="solid"/>
              <a:miter lim="800000"/>
              <a:headEnd len="sm" w="sm" type="none"/>
              <a:tailEnd len="sm" w="sm" type="none"/>
            </a:ln>
          </p:spPr>
        </p:cxnSp>
      </p:grpSp>
      <p:cxnSp>
        <p:nvCxnSpPr>
          <p:cNvPr id="633" name="Google Shape;633;p25"/>
          <p:cNvCxnSpPr/>
          <p:nvPr/>
        </p:nvCxnSpPr>
        <p:spPr>
          <a:xfrm>
            <a:off x="11287125" y="552430"/>
            <a:ext cx="209700" cy="0"/>
          </a:xfrm>
          <a:prstGeom prst="straightConnector1">
            <a:avLst/>
          </a:prstGeom>
          <a:noFill/>
          <a:ln cap="flat" cmpd="sng" w="12700">
            <a:solidFill>
              <a:srgbClr val="3F3F3F"/>
            </a:solidFill>
            <a:prstDash val="solid"/>
            <a:miter lim="800000"/>
            <a:headEnd len="sm" w="sm" type="none"/>
            <a:tailEnd len="sm" w="sm" type="none"/>
          </a:ln>
        </p:spPr>
      </p:cxnSp>
      <p:cxnSp>
        <p:nvCxnSpPr>
          <p:cNvPr id="634" name="Google Shape;634;p25"/>
          <p:cNvCxnSpPr/>
          <p:nvPr/>
        </p:nvCxnSpPr>
        <p:spPr>
          <a:xfrm>
            <a:off x="11377612" y="604817"/>
            <a:ext cx="119100" cy="0"/>
          </a:xfrm>
          <a:prstGeom prst="straightConnector1">
            <a:avLst/>
          </a:prstGeom>
          <a:noFill/>
          <a:ln cap="flat" cmpd="sng" w="12700">
            <a:solidFill>
              <a:srgbClr val="3F3F3F"/>
            </a:solidFill>
            <a:prstDash val="solid"/>
            <a:miter lim="800000"/>
            <a:headEnd len="sm" w="sm" type="none"/>
            <a:tailEnd len="sm" w="sm" type="none"/>
          </a:ln>
        </p:spPr>
      </p:cxnSp>
      <p:pic>
        <p:nvPicPr>
          <p:cNvPr descr="图片包含 天空, 水, 户外, 船&#10;&#10;描述已自动生成" id="635" name="Google Shape;635;p25"/>
          <p:cNvPicPr preferRelativeResize="0"/>
          <p:nvPr>
            <p:ph idx="2" type="pic"/>
          </p:nvPr>
        </p:nvPicPr>
        <p:blipFill rotWithShape="1">
          <a:blip r:embed="rId3">
            <a:alphaModFix/>
          </a:blip>
          <a:srcRect b="0" l="20775" r="20769" t="0"/>
          <a:stretch/>
        </p:blipFill>
        <p:spPr>
          <a:xfrm>
            <a:off x="453181" y="4049827"/>
            <a:ext cx="1135675" cy="1141728"/>
          </a:xfrm>
          <a:prstGeom prst="rect">
            <a:avLst/>
          </a:prstGeom>
          <a:noFill/>
          <a:ln>
            <a:noFill/>
          </a:ln>
          <a:effectLst>
            <a:outerShdw blurRad="254000" rotWithShape="0" algn="ctr" dir="2700000" dist="165100">
              <a:srgbClr val="000000">
                <a:alpha val="40000"/>
              </a:srgbClr>
            </a:outerShdw>
          </a:effectLst>
        </p:spPr>
      </p:pic>
      <p:pic>
        <p:nvPicPr>
          <p:cNvPr descr="图片包含 天空, 水, 户外, 船&#10;&#10;描述已自动生成" id="636" name="Google Shape;636;p25"/>
          <p:cNvPicPr preferRelativeResize="0"/>
          <p:nvPr>
            <p:ph idx="3" type="pic"/>
          </p:nvPr>
        </p:nvPicPr>
        <p:blipFill rotWithShape="1">
          <a:blip r:embed="rId4">
            <a:alphaModFix/>
          </a:blip>
          <a:srcRect b="0" l="20775" r="20769" t="0"/>
          <a:stretch/>
        </p:blipFill>
        <p:spPr>
          <a:xfrm>
            <a:off x="453181" y="2287272"/>
            <a:ext cx="1135675" cy="1141728"/>
          </a:xfrm>
          <a:prstGeom prst="rect">
            <a:avLst/>
          </a:prstGeom>
          <a:noFill/>
          <a:ln>
            <a:noFill/>
          </a:ln>
          <a:effectLst>
            <a:outerShdw blurRad="254000" rotWithShape="0" algn="ctr" dir="2700000" dist="165100">
              <a:srgbClr val="000000">
                <a:alpha val="40000"/>
              </a:srgbClr>
            </a:outerShdw>
          </a:effectLst>
        </p:spPr>
      </p:pic>
      <p:sp>
        <p:nvSpPr>
          <p:cNvPr id="637" name="Google Shape;637;p25"/>
          <p:cNvSpPr/>
          <p:nvPr/>
        </p:nvSpPr>
        <p:spPr>
          <a:xfrm>
            <a:off x="2163325" y="2870200"/>
            <a:ext cx="4397400" cy="9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3F3F3F"/>
                </a:solidFill>
                <a:latin typeface="Calibri"/>
                <a:ea typeface="Calibri"/>
                <a:cs typeface="Calibri"/>
                <a:sym typeface="Calibri"/>
              </a:rPr>
              <a:t>Three broad financial asset categories:</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Stock Variables</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Treasury </a:t>
            </a:r>
            <a:endParaRPr>
              <a:solidFill>
                <a:srgbClr val="3F3F3F"/>
              </a:solidFill>
              <a:latin typeface="Calibri"/>
              <a:ea typeface="Calibri"/>
              <a:cs typeface="Calibri"/>
              <a:sym typeface="Calibri"/>
            </a:endParaRPr>
          </a:p>
          <a:p>
            <a:pPr indent="-317500" lvl="0" marL="457200" marR="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Corporate Bonds</a:t>
            </a:r>
            <a:endParaRPr>
              <a:solidFill>
                <a:srgbClr val="3F3F3F"/>
              </a:solidFill>
              <a:latin typeface="Calibri"/>
              <a:ea typeface="Calibri"/>
              <a:cs typeface="Calibri"/>
              <a:sym typeface="Calibri"/>
            </a:endParaRPr>
          </a:p>
        </p:txBody>
      </p:sp>
      <p:sp>
        <p:nvSpPr>
          <p:cNvPr id="638" name="Google Shape;638;p25"/>
          <p:cNvSpPr txBox="1"/>
          <p:nvPr/>
        </p:nvSpPr>
        <p:spPr>
          <a:xfrm>
            <a:off x="2163325" y="2161400"/>
            <a:ext cx="4246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Bond price changes can be explained by multiple macroeconomic variables   </a:t>
            </a:r>
            <a:endParaRPr b="1" sz="1800">
              <a:solidFill>
                <a:srgbClr val="3F3F3F"/>
              </a:solidFill>
              <a:latin typeface="Calibri"/>
              <a:ea typeface="Calibri"/>
              <a:cs typeface="Calibri"/>
              <a:sym typeface="Calibri"/>
            </a:endParaRPr>
          </a:p>
        </p:txBody>
      </p:sp>
      <p:sp>
        <p:nvSpPr>
          <p:cNvPr id="639" name="Google Shape;639;p25"/>
          <p:cNvSpPr/>
          <p:nvPr/>
        </p:nvSpPr>
        <p:spPr>
          <a:xfrm>
            <a:off x="1909628" y="2421771"/>
            <a:ext cx="124800" cy="1257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Google Shape;640;p25"/>
          <p:cNvSpPr txBox="1"/>
          <p:nvPr/>
        </p:nvSpPr>
        <p:spPr>
          <a:xfrm>
            <a:off x="2315727" y="4370075"/>
            <a:ext cx="392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Investor will hold bond until maturity</a:t>
            </a:r>
            <a:endParaRPr b="1" sz="1800">
              <a:solidFill>
                <a:srgbClr val="3F3F3F"/>
              </a:solidFill>
              <a:latin typeface="Calibri"/>
              <a:ea typeface="Calibri"/>
              <a:cs typeface="Calibri"/>
              <a:sym typeface="Calibri"/>
            </a:endParaRPr>
          </a:p>
        </p:txBody>
      </p:sp>
      <p:sp>
        <p:nvSpPr>
          <p:cNvPr id="641" name="Google Shape;641;p25"/>
          <p:cNvSpPr/>
          <p:nvPr/>
        </p:nvSpPr>
        <p:spPr>
          <a:xfrm>
            <a:off x="1985828" y="4491854"/>
            <a:ext cx="124800" cy="1257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 name="Google Shape;642;p25"/>
          <p:cNvSpPr txBox="1"/>
          <p:nvPr>
            <p:ph type="title"/>
          </p:nvPr>
        </p:nvSpPr>
        <p:spPr>
          <a:xfrm>
            <a:off x="589240" y="490797"/>
            <a:ext cx="2555400" cy="880500"/>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Assumptions/</a:t>
            </a:r>
            <a:br>
              <a:rPr lang="en-US"/>
            </a:br>
            <a:r>
              <a:rPr lang="en-US"/>
              <a:t>Hypothesis</a:t>
            </a:r>
            <a:endParaRPr/>
          </a:p>
        </p:txBody>
      </p:sp>
      <p:pic>
        <p:nvPicPr>
          <p:cNvPr id="643" name="Google Shape;643;p25"/>
          <p:cNvPicPr preferRelativeResize="0"/>
          <p:nvPr/>
        </p:nvPicPr>
        <p:blipFill>
          <a:blip r:embed="rId5">
            <a:alphaModFix/>
          </a:blip>
          <a:stretch>
            <a:fillRect/>
          </a:stretch>
        </p:blipFill>
        <p:spPr>
          <a:xfrm>
            <a:off x="453175" y="2231676"/>
            <a:ext cx="1135675" cy="1194300"/>
          </a:xfrm>
          <a:prstGeom prst="rect">
            <a:avLst/>
          </a:prstGeom>
          <a:noFill/>
          <a:ln>
            <a:noFill/>
          </a:ln>
        </p:spPr>
      </p:pic>
      <p:pic>
        <p:nvPicPr>
          <p:cNvPr id="644" name="Google Shape;644;p25"/>
          <p:cNvPicPr preferRelativeResize="0"/>
          <p:nvPr/>
        </p:nvPicPr>
        <p:blipFill>
          <a:blip r:embed="rId6">
            <a:alphaModFix/>
          </a:blip>
          <a:stretch>
            <a:fillRect/>
          </a:stretch>
        </p:blipFill>
        <p:spPr>
          <a:xfrm>
            <a:off x="449850" y="4049825"/>
            <a:ext cx="1135675" cy="1135700"/>
          </a:xfrm>
          <a:prstGeom prst="rect">
            <a:avLst/>
          </a:prstGeom>
          <a:noFill/>
          <a:ln>
            <a:noFill/>
          </a:ln>
        </p:spPr>
      </p:pic>
      <p:sp>
        <p:nvSpPr>
          <p:cNvPr id="645" name="Google Shape;645;p2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646" name="Google Shape;646;p25" title="iSlide™ 版权声明  COPYRIGHT NOTICE"/>
          <p:cNvGrpSpPr/>
          <p:nvPr/>
        </p:nvGrpSpPr>
        <p:grpSpPr>
          <a:xfrm>
            <a:off x="6954186" y="1046950"/>
            <a:ext cx="5304511" cy="5051440"/>
            <a:chOff x="2161351" y="868848"/>
            <a:chExt cx="11358696" cy="4799924"/>
          </a:xfrm>
        </p:grpSpPr>
        <p:sp>
          <p:nvSpPr>
            <p:cNvPr id="647" name="Google Shape;647;p25"/>
            <p:cNvSpPr txBox="1"/>
            <p:nvPr/>
          </p:nvSpPr>
          <p:spPr>
            <a:xfrm>
              <a:off x="7440799" y="868848"/>
              <a:ext cx="5916000" cy="1134900"/>
            </a:xfrm>
            <a:prstGeom prst="rect">
              <a:avLst/>
            </a:prstGeom>
            <a:noFill/>
            <a:ln>
              <a:noFill/>
            </a:ln>
          </p:spPr>
          <p:txBody>
            <a:bodyPr anchorCtr="0" anchor="ctr" bIns="46800" lIns="90000" spcFirstLastPara="1" rIns="90000" wrap="square" tIns="46800">
              <a:noAutofit/>
            </a:bodyPr>
            <a:lstStyle/>
            <a:p>
              <a:pPr indent="-317500" lvl="0" marL="45720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Long Term Gov. Yield</a:t>
              </a:r>
              <a:endParaRPr>
                <a:solidFill>
                  <a:srgbClr val="3F3F3F"/>
                </a:solidFill>
                <a:latin typeface="Calibri"/>
                <a:ea typeface="Calibri"/>
                <a:cs typeface="Calibri"/>
                <a:sym typeface="Calibri"/>
              </a:endParaRPr>
            </a:p>
            <a:p>
              <a:pPr indent="-317500" lvl="0" marL="45720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3-Month Treasury Rate</a:t>
              </a:r>
              <a:endParaRPr>
                <a:solidFill>
                  <a:srgbClr val="3F3F3F"/>
                </a:solidFill>
                <a:latin typeface="Calibri"/>
                <a:ea typeface="Calibri"/>
                <a:cs typeface="Calibri"/>
                <a:sym typeface="Calibri"/>
              </a:endParaRPr>
            </a:p>
            <a:p>
              <a:pPr indent="-317500" lvl="0" marL="45720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Inflation CPI</a:t>
              </a:r>
              <a:endParaRPr>
                <a:solidFill>
                  <a:srgbClr val="3F3F3F"/>
                </a:solidFill>
                <a:latin typeface="Calibri"/>
                <a:ea typeface="Calibri"/>
                <a:cs typeface="Calibri"/>
                <a:sym typeface="Calibri"/>
              </a:endParaRPr>
            </a:p>
            <a:p>
              <a:pPr indent="-317500" lvl="0" marL="45720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Term Spread</a:t>
              </a:r>
              <a:endParaRPr>
                <a:solidFill>
                  <a:srgbClr val="3F3F3F"/>
                </a:solidFill>
                <a:latin typeface="Calibri"/>
                <a:ea typeface="Calibri"/>
                <a:cs typeface="Calibri"/>
                <a:sym typeface="Calibri"/>
              </a:endParaRPr>
            </a:p>
            <a:p>
              <a:pPr indent="-317500" lvl="0" marL="457200" marR="0" rtl="0" algn="l">
                <a:lnSpc>
                  <a:spcPct val="150000"/>
                </a:lnSpc>
                <a:spcBef>
                  <a:spcPts val="0"/>
                </a:spcBef>
                <a:spcAft>
                  <a:spcPts val="0"/>
                </a:spcAft>
                <a:buSzPts val="1400"/>
                <a:buFont typeface="Calibri"/>
                <a:buChar char="●"/>
              </a:pPr>
              <a:r>
                <a:rPr lang="en-US">
                  <a:solidFill>
                    <a:srgbClr val="3F3F3F"/>
                  </a:solidFill>
                  <a:latin typeface="Calibri"/>
                  <a:ea typeface="Calibri"/>
                  <a:cs typeface="Calibri"/>
                  <a:sym typeface="Calibri"/>
                </a:rPr>
                <a:t>Total Money Market Fund</a:t>
              </a:r>
              <a:endParaRPr>
                <a:latin typeface="Calibri"/>
                <a:ea typeface="Calibri"/>
                <a:cs typeface="Calibri"/>
                <a:sym typeface="Calibri"/>
              </a:endParaRPr>
            </a:p>
          </p:txBody>
        </p:sp>
        <p:sp>
          <p:nvSpPr>
            <p:cNvPr id="648" name="Google Shape;648;p25"/>
            <p:cNvSpPr txBox="1"/>
            <p:nvPr/>
          </p:nvSpPr>
          <p:spPr>
            <a:xfrm>
              <a:off x="7604047" y="4979072"/>
              <a:ext cx="5916000" cy="689700"/>
            </a:xfrm>
            <a:prstGeom prst="rect">
              <a:avLst/>
            </a:prstGeom>
            <a:noFill/>
            <a:ln>
              <a:noFill/>
            </a:ln>
          </p:spPr>
          <p:txBody>
            <a:bodyPr anchorCtr="0" anchor="ctr" bIns="46800" lIns="90000" spcFirstLastPara="1" rIns="90000" wrap="square" tIns="46800">
              <a:noAutofit/>
            </a:bodyPr>
            <a:lstStyle/>
            <a:p>
              <a:pPr indent="-317500" lvl="0" marL="45720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Default Yield Spread</a:t>
              </a:r>
              <a:endParaRPr>
                <a:solidFill>
                  <a:srgbClr val="3F3F3F"/>
                </a:solidFill>
                <a:latin typeface="Calibri"/>
                <a:ea typeface="Calibri"/>
                <a:cs typeface="Calibri"/>
                <a:sym typeface="Calibri"/>
              </a:endParaRPr>
            </a:p>
            <a:p>
              <a:pPr indent="-317500" lvl="0" marL="45720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Default Return Spread</a:t>
              </a:r>
              <a:endParaRPr>
                <a:solidFill>
                  <a:srgbClr val="3F3F3F"/>
                </a:solidFill>
                <a:latin typeface="Calibri"/>
                <a:ea typeface="Calibri"/>
                <a:cs typeface="Calibri"/>
                <a:sym typeface="Calibri"/>
              </a:endParaRPr>
            </a:p>
            <a:p>
              <a:pPr indent="-317500" lvl="0" marL="45720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AAA Rating Bond Yield</a:t>
              </a:r>
              <a:endParaRPr>
                <a:solidFill>
                  <a:srgbClr val="3F3F3F"/>
                </a:solidFill>
                <a:latin typeface="Calibri"/>
                <a:ea typeface="Calibri"/>
                <a:cs typeface="Calibri"/>
                <a:sym typeface="Calibri"/>
              </a:endParaRPr>
            </a:p>
          </p:txBody>
        </p:sp>
        <p:grpSp>
          <p:nvGrpSpPr>
            <p:cNvPr id="649" name="Google Shape;649;p25"/>
            <p:cNvGrpSpPr/>
            <p:nvPr/>
          </p:nvGrpSpPr>
          <p:grpSpPr>
            <a:xfrm>
              <a:off x="2161351" y="2407805"/>
              <a:ext cx="7839727" cy="2012700"/>
              <a:chOff x="7775263" y="4476036"/>
              <a:chExt cx="15679454" cy="4025400"/>
            </a:xfrm>
          </p:grpSpPr>
          <p:sp>
            <p:nvSpPr>
              <p:cNvPr id="650" name="Google Shape;650;p25"/>
              <p:cNvSpPr/>
              <p:nvPr/>
            </p:nvSpPr>
            <p:spPr>
              <a:xfrm>
                <a:off x="14791917" y="4476036"/>
                <a:ext cx="8662800" cy="4025400"/>
              </a:xfrm>
              <a:prstGeom prst="ellipse">
                <a:avLst/>
              </a:prstGeom>
              <a:solidFill>
                <a:srgbClr val="26588B">
                  <a:alpha val="80000"/>
                </a:srgbClr>
              </a:solidFill>
              <a:ln>
                <a:noFill/>
              </a:ln>
              <a:effectLst>
                <a:outerShdw blurRad="38100" rotWithShape="0" algn="ctr" dist="38100">
                  <a:srgbClr val="000000">
                    <a:alpha val="2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1" name="Google Shape;651;p25"/>
              <p:cNvSpPr/>
              <p:nvPr/>
            </p:nvSpPr>
            <p:spPr>
              <a:xfrm>
                <a:off x="7775263" y="4784574"/>
                <a:ext cx="8126700" cy="3510300"/>
              </a:xfrm>
              <a:prstGeom prst="ellipse">
                <a:avLst/>
              </a:prstGeom>
              <a:noFill/>
              <a:ln cap="flat" cmpd="sng" w="12700">
                <a:solidFill>
                  <a:srgbClr val="4276AA">
                    <a:alpha val="498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652" name="Google Shape;652;p25"/>
            <p:cNvGrpSpPr/>
            <p:nvPr/>
          </p:nvGrpSpPr>
          <p:grpSpPr>
            <a:xfrm>
              <a:off x="4141868" y="3763695"/>
              <a:ext cx="3677550" cy="1640400"/>
              <a:chOff x="11736300" y="7187808"/>
              <a:chExt cx="7355100" cy="3280800"/>
            </a:xfrm>
          </p:grpSpPr>
          <p:sp>
            <p:nvSpPr>
              <p:cNvPr id="653" name="Google Shape;653;p25"/>
              <p:cNvSpPr/>
              <p:nvPr/>
            </p:nvSpPr>
            <p:spPr>
              <a:xfrm>
                <a:off x="12286461" y="7384763"/>
                <a:ext cx="6254700" cy="2835300"/>
              </a:xfrm>
              <a:prstGeom prst="ellipse">
                <a:avLst/>
              </a:prstGeom>
              <a:solidFill>
                <a:srgbClr val="023C63">
                  <a:alpha val="80000"/>
                </a:srgbClr>
              </a:solidFill>
              <a:ln>
                <a:noFill/>
              </a:ln>
              <a:effectLst>
                <a:outerShdw blurRad="38100" rotWithShape="0" algn="ctr" dist="38100">
                  <a:srgbClr val="000000">
                    <a:alpha val="2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4" name="Google Shape;654;p25"/>
              <p:cNvSpPr/>
              <p:nvPr/>
            </p:nvSpPr>
            <p:spPr>
              <a:xfrm>
                <a:off x="11736300" y="7187808"/>
                <a:ext cx="7355100" cy="3280800"/>
              </a:xfrm>
              <a:prstGeom prst="ellipse">
                <a:avLst/>
              </a:prstGeom>
              <a:noFill/>
              <a:ln cap="flat" cmpd="sng" w="12700">
                <a:solidFill>
                  <a:srgbClr val="4276AA">
                    <a:alpha val="498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655" name="Google Shape;655;p25"/>
            <p:cNvGrpSpPr/>
            <p:nvPr/>
          </p:nvGrpSpPr>
          <p:grpSpPr>
            <a:xfrm>
              <a:off x="2454904" y="2286726"/>
              <a:ext cx="7862660" cy="2283600"/>
              <a:chOff x="8362373" y="4233877"/>
              <a:chExt cx="15725320" cy="4567200"/>
            </a:xfrm>
          </p:grpSpPr>
          <p:sp>
            <p:nvSpPr>
              <p:cNvPr id="656" name="Google Shape;656;p25"/>
              <p:cNvSpPr/>
              <p:nvPr/>
            </p:nvSpPr>
            <p:spPr>
              <a:xfrm>
                <a:off x="8362373" y="5024569"/>
                <a:ext cx="6952500" cy="3030300"/>
              </a:xfrm>
              <a:prstGeom prst="ellipse">
                <a:avLst/>
              </a:prstGeom>
              <a:solidFill>
                <a:srgbClr val="4276AA">
                  <a:alpha val="80000"/>
                </a:srgbClr>
              </a:solidFill>
              <a:ln>
                <a:noFill/>
              </a:ln>
              <a:effectLst>
                <a:outerShdw blurRad="38100" rotWithShape="0" algn="ctr" dist="38100">
                  <a:srgbClr val="000000">
                    <a:alpha val="2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7" name="Google Shape;657;p25"/>
              <p:cNvSpPr/>
              <p:nvPr/>
            </p:nvSpPr>
            <p:spPr>
              <a:xfrm>
                <a:off x="14158893" y="4233877"/>
                <a:ext cx="9928800" cy="4567200"/>
              </a:xfrm>
              <a:prstGeom prst="ellipse">
                <a:avLst/>
              </a:prstGeom>
              <a:noFill/>
              <a:ln cap="flat" cmpd="sng" w="12700">
                <a:solidFill>
                  <a:srgbClr val="4276AA">
                    <a:alpha val="498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cxnSp>
          <p:nvCxnSpPr>
            <p:cNvPr id="658" name="Google Shape;658;p25"/>
            <p:cNvCxnSpPr/>
            <p:nvPr/>
          </p:nvCxnSpPr>
          <p:spPr>
            <a:xfrm flipH="1">
              <a:off x="7351764" y="1997332"/>
              <a:ext cx="510000" cy="548100"/>
            </a:xfrm>
            <a:prstGeom prst="straightConnector1">
              <a:avLst/>
            </a:prstGeom>
            <a:noFill/>
            <a:ln cap="flat" cmpd="sng" w="12700">
              <a:solidFill>
                <a:srgbClr val="25588B"/>
              </a:solidFill>
              <a:prstDash val="solid"/>
              <a:miter lim="800000"/>
              <a:headEnd len="sm" w="sm" type="none"/>
              <a:tailEnd len="sm" w="sm" type="none"/>
            </a:ln>
          </p:spPr>
        </p:cxnSp>
        <p:cxnSp>
          <p:nvCxnSpPr>
            <p:cNvPr id="659" name="Google Shape;659;p25"/>
            <p:cNvCxnSpPr/>
            <p:nvPr/>
          </p:nvCxnSpPr>
          <p:spPr>
            <a:xfrm>
              <a:off x="3056082" y="2318083"/>
              <a:ext cx="647400" cy="520200"/>
            </a:xfrm>
            <a:prstGeom prst="straightConnector1">
              <a:avLst/>
            </a:prstGeom>
            <a:noFill/>
            <a:ln cap="flat" cmpd="sng" w="9525">
              <a:solidFill>
                <a:srgbClr val="4276AA"/>
              </a:solidFill>
              <a:prstDash val="solid"/>
              <a:miter lim="800000"/>
              <a:headEnd len="sm" w="sm" type="none"/>
              <a:tailEnd len="sm" w="sm" type="none"/>
            </a:ln>
          </p:spPr>
        </p:cxnSp>
        <p:cxnSp>
          <p:nvCxnSpPr>
            <p:cNvPr id="660" name="Google Shape;660;p25"/>
            <p:cNvCxnSpPr>
              <a:endCxn id="648" idx="1"/>
            </p:cNvCxnSpPr>
            <p:nvPr/>
          </p:nvCxnSpPr>
          <p:spPr>
            <a:xfrm>
              <a:off x="7018147" y="4920422"/>
              <a:ext cx="585900" cy="403500"/>
            </a:xfrm>
            <a:prstGeom prst="straightConnector1">
              <a:avLst/>
            </a:prstGeom>
            <a:noFill/>
            <a:ln cap="flat" cmpd="sng" w="12700">
              <a:solidFill>
                <a:srgbClr val="013B63"/>
              </a:solidFill>
              <a:prstDash val="solid"/>
              <a:miter lim="800000"/>
              <a:headEnd len="sm" w="sm" type="none"/>
              <a:tailEnd len="sm" w="sm" type="none"/>
            </a:ln>
          </p:spPr>
        </p:cxnSp>
        <p:sp>
          <p:nvSpPr>
            <p:cNvPr id="661" name="Google Shape;661;p25"/>
            <p:cNvSpPr/>
            <p:nvPr/>
          </p:nvSpPr>
          <p:spPr>
            <a:xfrm>
              <a:off x="6097329" y="2648815"/>
              <a:ext cx="3476100" cy="1515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4276AA"/>
                  </a:solidFill>
                  <a:latin typeface="Impact"/>
                  <a:ea typeface="Impact"/>
                  <a:cs typeface="Impact"/>
                  <a:sym typeface="Impact"/>
                </a:rPr>
                <a:t>Treasury</a:t>
              </a:r>
              <a:endParaRPr sz="2000">
                <a:solidFill>
                  <a:srgbClr val="4276AA"/>
                </a:solidFill>
                <a:latin typeface="Impact"/>
                <a:ea typeface="Impact"/>
                <a:cs typeface="Impact"/>
                <a:sym typeface="Impact"/>
              </a:endParaRPr>
            </a:p>
          </p:txBody>
        </p:sp>
        <p:sp>
          <p:nvSpPr>
            <p:cNvPr id="662" name="Google Shape;662;p25"/>
            <p:cNvSpPr/>
            <p:nvPr/>
          </p:nvSpPr>
          <p:spPr>
            <a:xfrm>
              <a:off x="3007634" y="2923841"/>
              <a:ext cx="2431800" cy="10152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4276AA"/>
                  </a:solidFill>
                  <a:latin typeface="Impact"/>
                  <a:ea typeface="Impact"/>
                  <a:cs typeface="Impact"/>
                  <a:sym typeface="Impact"/>
                </a:rPr>
                <a:t>Stock</a:t>
              </a:r>
              <a:endParaRPr/>
            </a:p>
          </p:txBody>
        </p:sp>
        <p:sp>
          <p:nvSpPr>
            <p:cNvPr id="663" name="Google Shape;663;p25"/>
            <p:cNvSpPr/>
            <p:nvPr/>
          </p:nvSpPr>
          <p:spPr>
            <a:xfrm>
              <a:off x="4859238" y="4076291"/>
              <a:ext cx="2242800" cy="10152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rgbClr val="4276AA"/>
                  </a:solidFill>
                  <a:latin typeface="Impact"/>
                  <a:ea typeface="Impact"/>
                  <a:cs typeface="Impact"/>
                  <a:sym typeface="Impact"/>
                </a:rPr>
                <a:t>Corp</a:t>
              </a:r>
              <a:r>
                <a:rPr lang="en-US" sz="2000">
                  <a:solidFill>
                    <a:srgbClr val="4276AA"/>
                  </a:solidFill>
                  <a:latin typeface="Impact"/>
                  <a:ea typeface="Impact"/>
                  <a:cs typeface="Impact"/>
                  <a:sym typeface="Impact"/>
                </a:rPr>
                <a:t> Bond</a:t>
              </a:r>
              <a:r>
                <a:rPr lang="en-US" sz="1700">
                  <a:solidFill>
                    <a:srgbClr val="4276AA"/>
                  </a:solidFill>
                  <a:latin typeface="Impact"/>
                  <a:ea typeface="Impact"/>
                  <a:cs typeface="Impact"/>
                  <a:sym typeface="Impact"/>
                </a:rPr>
                <a:t> </a:t>
              </a:r>
              <a:endParaRPr sz="1700">
                <a:solidFill>
                  <a:srgbClr val="4276AA"/>
                </a:solidFill>
                <a:latin typeface="Impact"/>
                <a:ea typeface="Impact"/>
                <a:cs typeface="Impact"/>
                <a:sym typeface="Impact"/>
              </a:endParaRPr>
            </a:p>
          </p:txBody>
        </p:sp>
      </p:grpSp>
      <p:sp>
        <p:nvSpPr>
          <p:cNvPr id="664" name="Google Shape;664;p25"/>
          <p:cNvSpPr txBox="1"/>
          <p:nvPr/>
        </p:nvSpPr>
        <p:spPr>
          <a:xfrm>
            <a:off x="6409813" y="1399925"/>
            <a:ext cx="2762700" cy="1194300"/>
          </a:xfrm>
          <a:prstGeom prst="rect">
            <a:avLst/>
          </a:prstGeom>
          <a:noFill/>
          <a:ln>
            <a:noFill/>
          </a:ln>
        </p:spPr>
        <p:txBody>
          <a:bodyPr anchorCtr="0" anchor="ctr" bIns="46800" lIns="90000" spcFirstLastPara="1" rIns="90000" wrap="square" tIns="46800">
            <a:noAutofit/>
          </a:bodyPr>
          <a:lstStyle/>
          <a:p>
            <a:pPr indent="-317500" lvl="0" marL="45720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S&amp;P Index</a:t>
            </a:r>
            <a:endParaRPr>
              <a:solidFill>
                <a:srgbClr val="3F3F3F"/>
              </a:solidFill>
              <a:latin typeface="Calibri"/>
              <a:ea typeface="Calibri"/>
              <a:cs typeface="Calibri"/>
              <a:sym typeface="Calibri"/>
            </a:endParaRPr>
          </a:p>
          <a:p>
            <a:pPr indent="-317500" lvl="0" marL="45720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S&amp;P Dividend</a:t>
            </a:r>
            <a:endParaRPr>
              <a:solidFill>
                <a:srgbClr val="3F3F3F"/>
              </a:solidFill>
              <a:latin typeface="Calibri"/>
              <a:ea typeface="Calibri"/>
              <a:cs typeface="Calibri"/>
              <a:sym typeface="Calibri"/>
            </a:endParaRPr>
          </a:p>
          <a:p>
            <a:pPr indent="-317500" lvl="0" marL="45720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S&amp;P PE Ratio</a:t>
            </a:r>
            <a:endParaRPr>
              <a:solidFill>
                <a:srgbClr val="3F3F3F"/>
              </a:solidFill>
              <a:latin typeface="Calibri"/>
              <a:ea typeface="Calibri"/>
              <a:cs typeface="Calibri"/>
              <a:sym typeface="Calibri"/>
            </a:endParaRPr>
          </a:p>
          <a:p>
            <a:pPr indent="-317500" lvl="0" marL="457200" rtl="0" algn="l">
              <a:spcBef>
                <a:spcPts val="0"/>
              </a:spcBef>
              <a:spcAft>
                <a:spcPts val="0"/>
              </a:spcAft>
              <a:buClr>
                <a:srgbClr val="3F3F3F"/>
              </a:buClr>
              <a:buSzPts val="1400"/>
              <a:buFont typeface="Calibri"/>
              <a:buChar char="●"/>
            </a:pPr>
            <a:r>
              <a:rPr lang="en-US">
                <a:solidFill>
                  <a:srgbClr val="3F3F3F"/>
                </a:solidFill>
                <a:latin typeface="Calibri"/>
                <a:ea typeface="Calibri"/>
                <a:cs typeface="Calibri"/>
                <a:sym typeface="Calibri"/>
              </a:rPr>
              <a:t>Sum of Squared Daily Return</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26"/>
          <p:cNvSpPr/>
          <p:nvPr/>
        </p:nvSpPr>
        <p:spPr>
          <a:xfrm>
            <a:off x="784223" y="1997356"/>
            <a:ext cx="3987600" cy="3568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p26"/>
          <p:cNvSpPr txBox="1"/>
          <p:nvPr>
            <p:ph type="title"/>
          </p:nvPr>
        </p:nvSpPr>
        <p:spPr>
          <a:xfrm>
            <a:off x="589240" y="490797"/>
            <a:ext cx="1673663" cy="890115"/>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Data </a:t>
            </a:r>
            <a:br>
              <a:rPr lang="en-US"/>
            </a:br>
            <a:r>
              <a:rPr lang="en-US"/>
              <a:t>Property</a:t>
            </a:r>
            <a:endParaRPr/>
          </a:p>
        </p:txBody>
      </p:sp>
      <p:sp>
        <p:nvSpPr>
          <p:cNvPr id="671" name="Google Shape;671;p26"/>
          <p:cNvSpPr txBox="1"/>
          <p:nvPr/>
        </p:nvSpPr>
        <p:spPr>
          <a:xfrm>
            <a:off x="1064275" y="2552500"/>
            <a:ext cx="2808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BAA Corporate Bond Yield </a:t>
            </a:r>
            <a:endParaRPr b="1" sz="1800">
              <a:solidFill>
                <a:srgbClr val="3F3F3F"/>
              </a:solidFill>
              <a:latin typeface="Calibri"/>
              <a:ea typeface="Calibri"/>
              <a:cs typeface="Calibri"/>
              <a:sym typeface="Calibri"/>
            </a:endParaRPr>
          </a:p>
        </p:txBody>
      </p:sp>
      <p:sp>
        <p:nvSpPr>
          <p:cNvPr id="672" name="Google Shape;672;p2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文凭滚" id="673" name="Google Shape;673;p26"/>
          <p:cNvSpPr/>
          <p:nvPr/>
        </p:nvSpPr>
        <p:spPr>
          <a:xfrm>
            <a:off x="1031265" y="1844675"/>
            <a:ext cx="790575" cy="495300"/>
          </a:xfrm>
          <a:custGeom>
            <a:rect b="b" l="l" r="r" t="t"/>
            <a:pathLst>
              <a:path extrusionOk="0" h="495300" w="790575">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26"/>
          <p:cNvSpPr/>
          <p:nvPr/>
        </p:nvSpPr>
        <p:spPr>
          <a:xfrm>
            <a:off x="846924" y="3134322"/>
            <a:ext cx="3709800" cy="1600500"/>
          </a:xfrm>
          <a:prstGeom prst="rect">
            <a:avLst/>
          </a:prstGeom>
          <a:noFill/>
          <a:ln>
            <a:noFill/>
          </a:ln>
        </p:spPr>
        <p:txBody>
          <a:bodyPr anchorCtr="0" anchor="t" bIns="45700" lIns="91425" spcFirstLastPara="1" rIns="91425" wrap="square" tIns="45700">
            <a:noAutofit/>
          </a:bodyPr>
          <a:lstStyle/>
          <a:p>
            <a:pPr indent="-330200" lvl="0" marL="457200" marR="0" rtl="0" algn="l">
              <a:spcBef>
                <a:spcPts val="0"/>
              </a:spcBef>
              <a:spcAft>
                <a:spcPts val="0"/>
              </a:spcAft>
              <a:buSzPts val="1600"/>
              <a:buChar char="-"/>
            </a:pPr>
            <a:r>
              <a:rPr lang="en-US" sz="1600">
                <a:solidFill>
                  <a:srgbClr val="3F3F3F"/>
                </a:solidFill>
                <a:latin typeface="Calibri"/>
                <a:ea typeface="Calibri"/>
                <a:cs typeface="Calibri"/>
                <a:sym typeface="Calibri"/>
              </a:rPr>
              <a:t>Obtained from Moody's Seasoned Baa Corporate Bond Yield. </a:t>
            </a:r>
            <a:endParaRPr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Monthly data ranging from </a:t>
            </a:r>
            <a:r>
              <a:rPr b="1" lang="en-US" sz="1600">
                <a:solidFill>
                  <a:srgbClr val="3F3F3F"/>
                </a:solidFill>
                <a:latin typeface="Calibri"/>
                <a:ea typeface="Calibri"/>
                <a:cs typeface="Calibri"/>
                <a:sym typeface="Calibri"/>
              </a:rPr>
              <a:t>Jan 1974 to Oct 2021</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A total of </a:t>
            </a:r>
            <a:r>
              <a:rPr b="1" lang="en-US" sz="1600">
                <a:solidFill>
                  <a:srgbClr val="3F3F3F"/>
                </a:solidFill>
                <a:latin typeface="Calibri"/>
                <a:ea typeface="Calibri"/>
                <a:cs typeface="Calibri"/>
                <a:sym typeface="Calibri"/>
              </a:rPr>
              <a:t>574</a:t>
            </a:r>
            <a:r>
              <a:rPr lang="en-US" sz="1600">
                <a:solidFill>
                  <a:srgbClr val="3F3F3F"/>
                </a:solidFill>
                <a:latin typeface="Calibri"/>
                <a:ea typeface="Calibri"/>
                <a:cs typeface="Calibri"/>
                <a:sym typeface="Calibri"/>
              </a:rPr>
              <a:t> data points. </a:t>
            </a:r>
            <a:endParaRPr sz="1600">
              <a:solidFill>
                <a:srgbClr val="3F3F3F"/>
              </a:solidFill>
              <a:latin typeface="Calibri"/>
              <a:ea typeface="Calibri"/>
              <a:cs typeface="Calibri"/>
              <a:sym typeface="Calibri"/>
            </a:endParaRPr>
          </a:p>
        </p:txBody>
      </p:sp>
      <p:sp>
        <p:nvSpPr>
          <p:cNvPr id="675" name="Google Shape;675;p26"/>
          <p:cNvSpPr/>
          <p:nvPr/>
        </p:nvSpPr>
        <p:spPr>
          <a:xfrm>
            <a:off x="6067842" y="1623526"/>
            <a:ext cx="367093" cy="367093"/>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26"/>
          <p:cNvSpPr txBox="1"/>
          <p:nvPr/>
        </p:nvSpPr>
        <p:spPr>
          <a:xfrm>
            <a:off x="6511850" y="1622000"/>
            <a:ext cx="41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Periodogram </a:t>
            </a:r>
            <a:endParaRPr b="1" sz="1800">
              <a:solidFill>
                <a:srgbClr val="3F3F3F"/>
              </a:solidFill>
              <a:latin typeface="Calibri"/>
              <a:ea typeface="Calibri"/>
              <a:cs typeface="Calibri"/>
              <a:sym typeface="Calibri"/>
            </a:endParaRPr>
          </a:p>
        </p:txBody>
      </p:sp>
      <p:pic>
        <p:nvPicPr>
          <p:cNvPr id="677" name="Google Shape;677;p26"/>
          <p:cNvPicPr preferRelativeResize="0"/>
          <p:nvPr/>
        </p:nvPicPr>
        <p:blipFill rotWithShape="1">
          <a:blip r:embed="rId3">
            <a:alphaModFix/>
          </a:blip>
          <a:srcRect b="0" l="1435" r="7713" t="3334"/>
          <a:stretch/>
        </p:blipFill>
        <p:spPr>
          <a:xfrm>
            <a:off x="5798500" y="2304213"/>
            <a:ext cx="6079174" cy="3681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27"/>
          <p:cNvSpPr txBox="1"/>
          <p:nvPr>
            <p:ph type="title"/>
          </p:nvPr>
        </p:nvSpPr>
        <p:spPr>
          <a:xfrm>
            <a:off x="597866" y="490797"/>
            <a:ext cx="1984646" cy="890115"/>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Data </a:t>
            </a:r>
            <a:br>
              <a:rPr lang="en-US"/>
            </a:br>
            <a:r>
              <a:rPr lang="en-US"/>
              <a:t>Processing</a:t>
            </a:r>
            <a:endParaRPr/>
          </a:p>
        </p:txBody>
      </p:sp>
      <p:cxnSp>
        <p:nvCxnSpPr>
          <p:cNvPr id="683" name="Google Shape;683;p27"/>
          <p:cNvCxnSpPr/>
          <p:nvPr/>
        </p:nvCxnSpPr>
        <p:spPr>
          <a:xfrm>
            <a:off x="11287125" y="552430"/>
            <a:ext cx="209700" cy="0"/>
          </a:xfrm>
          <a:prstGeom prst="straightConnector1">
            <a:avLst/>
          </a:prstGeom>
          <a:noFill/>
          <a:ln cap="flat" cmpd="sng" w="12700">
            <a:solidFill>
              <a:srgbClr val="3F3F3F"/>
            </a:solidFill>
            <a:prstDash val="solid"/>
            <a:miter lim="800000"/>
            <a:headEnd len="sm" w="sm" type="none"/>
            <a:tailEnd len="sm" w="sm" type="none"/>
          </a:ln>
        </p:spPr>
      </p:cxnSp>
      <p:cxnSp>
        <p:nvCxnSpPr>
          <p:cNvPr id="684" name="Google Shape;684;p27"/>
          <p:cNvCxnSpPr/>
          <p:nvPr/>
        </p:nvCxnSpPr>
        <p:spPr>
          <a:xfrm>
            <a:off x="11377612" y="604817"/>
            <a:ext cx="119100" cy="0"/>
          </a:xfrm>
          <a:prstGeom prst="straightConnector1">
            <a:avLst/>
          </a:prstGeom>
          <a:noFill/>
          <a:ln cap="flat" cmpd="sng" w="12700">
            <a:solidFill>
              <a:srgbClr val="3F3F3F"/>
            </a:solidFill>
            <a:prstDash val="solid"/>
            <a:miter lim="800000"/>
            <a:headEnd len="sm" w="sm" type="none"/>
            <a:tailEnd len="sm" w="sm" type="none"/>
          </a:ln>
        </p:spPr>
      </p:cxnSp>
      <p:sp>
        <p:nvSpPr>
          <p:cNvPr id="685" name="Google Shape;685;p27"/>
          <p:cNvSpPr/>
          <p:nvPr/>
        </p:nvSpPr>
        <p:spPr>
          <a:xfrm>
            <a:off x="2290677" y="2082075"/>
            <a:ext cx="1334400" cy="2732100"/>
          </a:xfrm>
          <a:prstGeom prst="rect">
            <a:avLst/>
          </a:prstGeom>
          <a:noFill/>
          <a:ln cap="flat" cmpd="sng" w="190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 name="Google Shape;686;p27"/>
          <p:cNvSpPr/>
          <p:nvPr/>
        </p:nvSpPr>
        <p:spPr>
          <a:xfrm>
            <a:off x="708025" y="2226001"/>
            <a:ext cx="2760600" cy="3568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27"/>
          <p:cNvSpPr/>
          <p:nvPr/>
        </p:nvSpPr>
        <p:spPr>
          <a:xfrm>
            <a:off x="3449243" y="2948840"/>
            <a:ext cx="175800" cy="12498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27"/>
          <p:cNvSpPr/>
          <p:nvPr/>
        </p:nvSpPr>
        <p:spPr>
          <a:xfrm>
            <a:off x="6495952" y="2077838"/>
            <a:ext cx="1334400" cy="2732100"/>
          </a:xfrm>
          <a:prstGeom prst="rect">
            <a:avLst/>
          </a:prstGeom>
          <a:noFill/>
          <a:ln cap="flat" cmpd="sng" w="190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27"/>
          <p:cNvSpPr/>
          <p:nvPr/>
        </p:nvSpPr>
        <p:spPr>
          <a:xfrm>
            <a:off x="4913300" y="2221763"/>
            <a:ext cx="2760600" cy="3568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 name="Google Shape;690;p27"/>
          <p:cNvSpPr/>
          <p:nvPr/>
        </p:nvSpPr>
        <p:spPr>
          <a:xfrm>
            <a:off x="7654518" y="2944602"/>
            <a:ext cx="175800" cy="12498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 name="Google Shape;691;p27"/>
          <p:cNvSpPr/>
          <p:nvPr/>
        </p:nvSpPr>
        <p:spPr>
          <a:xfrm>
            <a:off x="10544777" y="2077838"/>
            <a:ext cx="1334400" cy="2732100"/>
          </a:xfrm>
          <a:prstGeom prst="rect">
            <a:avLst/>
          </a:prstGeom>
          <a:noFill/>
          <a:ln cap="flat" cmpd="sng" w="190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 name="Google Shape;692;p27"/>
          <p:cNvSpPr/>
          <p:nvPr/>
        </p:nvSpPr>
        <p:spPr>
          <a:xfrm>
            <a:off x="8962125" y="2221763"/>
            <a:ext cx="2760600" cy="3568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 name="Google Shape;693;p27"/>
          <p:cNvSpPr/>
          <p:nvPr/>
        </p:nvSpPr>
        <p:spPr>
          <a:xfrm>
            <a:off x="11703343" y="2944602"/>
            <a:ext cx="175800" cy="12498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27"/>
          <p:cNvSpPr txBox="1"/>
          <p:nvPr/>
        </p:nvSpPr>
        <p:spPr>
          <a:xfrm>
            <a:off x="732125" y="2850000"/>
            <a:ext cx="3552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Reform to Monthly Data</a:t>
            </a:r>
            <a:endParaRPr b="1" sz="1800">
              <a:solidFill>
                <a:srgbClr val="3F3F3F"/>
              </a:solidFill>
              <a:latin typeface="Calibri"/>
              <a:ea typeface="Calibri"/>
              <a:cs typeface="Calibri"/>
              <a:sym typeface="Calibri"/>
            </a:endParaRPr>
          </a:p>
        </p:txBody>
      </p:sp>
      <p:pic>
        <p:nvPicPr>
          <p:cNvPr id="695" name="Google Shape;695;p27"/>
          <p:cNvPicPr preferRelativeResize="0"/>
          <p:nvPr/>
        </p:nvPicPr>
        <p:blipFill>
          <a:blip r:embed="rId3">
            <a:alphaModFix/>
          </a:blip>
          <a:stretch>
            <a:fillRect/>
          </a:stretch>
        </p:blipFill>
        <p:spPr>
          <a:xfrm>
            <a:off x="-507464" y="494575"/>
            <a:ext cx="3661850" cy="3661850"/>
          </a:xfrm>
          <a:prstGeom prst="rect">
            <a:avLst/>
          </a:prstGeom>
          <a:noFill/>
          <a:ln>
            <a:noFill/>
          </a:ln>
        </p:spPr>
      </p:pic>
      <p:pic>
        <p:nvPicPr>
          <p:cNvPr id="696" name="Google Shape;696;p27"/>
          <p:cNvPicPr preferRelativeResize="0"/>
          <p:nvPr/>
        </p:nvPicPr>
        <p:blipFill>
          <a:blip r:embed="rId4">
            <a:alphaModFix/>
          </a:blip>
          <a:stretch>
            <a:fillRect/>
          </a:stretch>
        </p:blipFill>
        <p:spPr>
          <a:xfrm>
            <a:off x="5131999" y="1786349"/>
            <a:ext cx="949700" cy="949700"/>
          </a:xfrm>
          <a:prstGeom prst="rect">
            <a:avLst/>
          </a:prstGeom>
          <a:noFill/>
          <a:ln>
            <a:noFill/>
          </a:ln>
        </p:spPr>
      </p:pic>
      <p:sp>
        <p:nvSpPr>
          <p:cNvPr id="697" name="Google Shape;697;p27"/>
          <p:cNvSpPr/>
          <p:nvPr/>
        </p:nvSpPr>
        <p:spPr>
          <a:xfrm>
            <a:off x="5748350" y="1916925"/>
            <a:ext cx="90600" cy="1356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8" name="Google Shape;698;p27"/>
          <p:cNvSpPr txBox="1"/>
          <p:nvPr/>
        </p:nvSpPr>
        <p:spPr>
          <a:xfrm>
            <a:off x="4970000" y="2850000"/>
            <a:ext cx="264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Data Interpolation</a:t>
            </a:r>
            <a:endParaRPr b="1" sz="1800">
              <a:solidFill>
                <a:srgbClr val="3F3F3F"/>
              </a:solidFill>
              <a:latin typeface="Calibri"/>
              <a:ea typeface="Calibri"/>
              <a:cs typeface="Calibri"/>
              <a:sym typeface="Calibri"/>
            </a:endParaRPr>
          </a:p>
        </p:txBody>
      </p:sp>
      <p:sp>
        <p:nvSpPr>
          <p:cNvPr id="699" name="Google Shape;699;p27"/>
          <p:cNvSpPr txBox="1"/>
          <p:nvPr/>
        </p:nvSpPr>
        <p:spPr>
          <a:xfrm>
            <a:off x="9018825" y="2850000"/>
            <a:ext cx="264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Anomaly Detection</a:t>
            </a:r>
            <a:endParaRPr b="1" sz="1800">
              <a:solidFill>
                <a:srgbClr val="3F3F3F"/>
              </a:solidFill>
              <a:latin typeface="Calibri"/>
              <a:ea typeface="Calibri"/>
              <a:cs typeface="Calibri"/>
              <a:sym typeface="Calibri"/>
            </a:endParaRPr>
          </a:p>
        </p:txBody>
      </p:sp>
      <p:pic>
        <p:nvPicPr>
          <p:cNvPr id="700" name="Google Shape;700;p27"/>
          <p:cNvPicPr preferRelativeResize="0"/>
          <p:nvPr/>
        </p:nvPicPr>
        <p:blipFill>
          <a:blip r:embed="rId5">
            <a:alphaModFix/>
          </a:blip>
          <a:stretch>
            <a:fillRect/>
          </a:stretch>
        </p:blipFill>
        <p:spPr>
          <a:xfrm>
            <a:off x="9238225" y="1788875"/>
            <a:ext cx="890100" cy="890100"/>
          </a:xfrm>
          <a:prstGeom prst="rect">
            <a:avLst/>
          </a:prstGeom>
          <a:noFill/>
          <a:ln>
            <a:noFill/>
          </a:ln>
        </p:spPr>
      </p:pic>
      <p:sp>
        <p:nvSpPr>
          <p:cNvPr id="701" name="Google Shape;701;p27"/>
          <p:cNvSpPr/>
          <p:nvPr/>
        </p:nvSpPr>
        <p:spPr>
          <a:xfrm>
            <a:off x="4969988" y="3429000"/>
            <a:ext cx="2647200" cy="224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3F3F3F"/>
                </a:solidFill>
                <a:latin typeface="Calibri"/>
                <a:ea typeface="Calibri"/>
                <a:cs typeface="Calibri"/>
                <a:sym typeface="Calibri"/>
              </a:rPr>
              <a:t>Total Money Market Fund, one of the </a:t>
            </a:r>
            <a:r>
              <a:rPr lang="en-US" sz="1600">
                <a:solidFill>
                  <a:srgbClr val="3F3F3F"/>
                </a:solidFill>
                <a:latin typeface="Calibri"/>
                <a:ea typeface="Calibri"/>
                <a:cs typeface="Calibri"/>
                <a:sym typeface="Calibri"/>
              </a:rPr>
              <a:t>macro</a:t>
            </a:r>
            <a:r>
              <a:rPr lang="en-US" sz="1600">
                <a:solidFill>
                  <a:srgbClr val="3F3F3F"/>
                </a:solidFill>
                <a:latin typeface="Calibri"/>
                <a:ea typeface="Calibri"/>
                <a:cs typeface="Calibri"/>
                <a:sym typeface="Calibri"/>
              </a:rPr>
              <a:t> variables, only has quarterly data available. Monthly number is obtained by going through </a:t>
            </a:r>
            <a:r>
              <a:rPr b="1" lang="en-US" sz="1600">
                <a:solidFill>
                  <a:srgbClr val="3F3F3F"/>
                </a:solidFill>
                <a:latin typeface="Calibri"/>
                <a:ea typeface="Calibri"/>
                <a:cs typeface="Calibri"/>
                <a:sym typeface="Calibri"/>
              </a:rPr>
              <a:t>Linear Spline Interpolation</a:t>
            </a:r>
            <a:r>
              <a:rPr lang="en-US" sz="1600">
                <a:solidFill>
                  <a:srgbClr val="3F3F3F"/>
                </a:solidFill>
                <a:latin typeface="Calibri"/>
                <a:ea typeface="Calibri"/>
                <a:cs typeface="Calibri"/>
                <a:sym typeface="Calibri"/>
              </a:rPr>
              <a:t>. </a:t>
            </a:r>
            <a:endParaRPr sz="1600"/>
          </a:p>
        </p:txBody>
      </p:sp>
      <p:sp>
        <p:nvSpPr>
          <p:cNvPr id="702" name="Google Shape;702;p27"/>
          <p:cNvSpPr/>
          <p:nvPr/>
        </p:nvSpPr>
        <p:spPr>
          <a:xfrm>
            <a:off x="764713" y="3429000"/>
            <a:ext cx="2647200" cy="224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3F3F3F"/>
                </a:solidFill>
                <a:latin typeface="Calibri"/>
                <a:ea typeface="Calibri"/>
                <a:cs typeface="Calibri"/>
                <a:sym typeface="Calibri"/>
              </a:rPr>
              <a:t>Since the BAA corporate bond yield and all the macro variables are disclosed in different </a:t>
            </a:r>
            <a:r>
              <a:rPr lang="en-US" sz="1600">
                <a:solidFill>
                  <a:srgbClr val="3F3F3F"/>
                </a:solidFill>
                <a:latin typeface="Calibri"/>
                <a:ea typeface="Calibri"/>
                <a:cs typeface="Calibri"/>
                <a:sym typeface="Calibri"/>
              </a:rPr>
              <a:t>statistical</a:t>
            </a:r>
            <a:r>
              <a:rPr lang="en-US" sz="1600">
                <a:solidFill>
                  <a:srgbClr val="3F3F3F"/>
                </a:solidFill>
                <a:latin typeface="Calibri"/>
                <a:ea typeface="Calibri"/>
                <a:cs typeface="Calibri"/>
                <a:sym typeface="Calibri"/>
              </a:rPr>
              <a:t> scales, we have reformed all data into monthly numbers, ranging from </a:t>
            </a:r>
            <a:r>
              <a:rPr b="1" lang="en-US" sz="1600">
                <a:solidFill>
                  <a:srgbClr val="3F3F3F"/>
                </a:solidFill>
                <a:latin typeface="Calibri"/>
                <a:ea typeface="Calibri"/>
                <a:cs typeface="Calibri"/>
                <a:sym typeface="Calibri"/>
              </a:rPr>
              <a:t>Jan 1974 to Oct 2021.</a:t>
            </a:r>
            <a:endParaRPr b="1" sz="1600"/>
          </a:p>
        </p:txBody>
      </p:sp>
      <p:sp>
        <p:nvSpPr>
          <p:cNvPr id="703" name="Google Shape;703;p27"/>
          <p:cNvSpPr/>
          <p:nvPr/>
        </p:nvSpPr>
        <p:spPr>
          <a:xfrm>
            <a:off x="9017363" y="3429000"/>
            <a:ext cx="2647200" cy="224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3F3F3F"/>
                </a:solidFill>
                <a:latin typeface="Calibri"/>
                <a:ea typeface="Calibri"/>
                <a:cs typeface="Calibri"/>
                <a:sym typeface="Calibri"/>
              </a:rPr>
              <a:t>Looking for big movement of the BBA </a:t>
            </a:r>
            <a:r>
              <a:rPr lang="en-US" sz="1600">
                <a:solidFill>
                  <a:srgbClr val="3F3F3F"/>
                </a:solidFill>
                <a:latin typeface="Calibri"/>
                <a:ea typeface="Calibri"/>
                <a:cs typeface="Calibri"/>
                <a:sym typeface="Calibri"/>
              </a:rPr>
              <a:t>corporate</a:t>
            </a:r>
            <a:r>
              <a:rPr lang="en-US" sz="1600">
                <a:solidFill>
                  <a:srgbClr val="3F3F3F"/>
                </a:solidFill>
                <a:latin typeface="Calibri"/>
                <a:ea typeface="Calibri"/>
                <a:cs typeface="Calibri"/>
                <a:sym typeface="Calibri"/>
              </a:rPr>
              <a:t> bond yield in short periods. </a:t>
            </a:r>
            <a:r>
              <a:rPr lang="en-US" sz="1600">
                <a:solidFill>
                  <a:srgbClr val="3F3F3F"/>
                </a:solidFill>
                <a:latin typeface="Calibri"/>
                <a:ea typeface="Calibri"/>
                <a:cs typeface="Calibri"/>
                <a:sym typeface="Calibri"/>
              </a:rPr>
              <a:t>This is important to evaluate whether we should incorporate </a:t>
            </a:r>
            <a:r>
              <a:rPr b="1" lang="en-US" sz="1600">
                <a:solidFill>
                  <a:srgbClr val="3F3F3F"/>
                </a:solidFill>
                <a:latin typeface="Calibri"/>
                <a:ea typeface="Calibri"/>
                <a:cs typeface="Calibri"/>
                <a:sym typeface="Calibri"/>
              </a:rPr>
              <a:t>intervention analysis</a:t>
            </a:r>
            <a:r>
              <a:rPr lang="en-US" sz="1600">
                <a:solidFill>
                  <a:srgbClr val="3F3F3F"/>
                </a:solidFill>
                <a:latin typeface="Calibri"/>
                <a:ea typeface="Calibri"/>
                <a:cs typeface="Calibri"/>
                <a:sym typeface="Calibri"/>
              </a:rPr>
              <a:t> in our models. </a:t>
            </a:r>
            <a:endParaRPr sz="1600"/>
          </a:p>
        </p:txBody>
      </p:sp>
      <p:sp>
        <p:nvSpPr>
          <p:cNvPr id="704" name="Google Shape;704;p2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28"/>
          <p:cNvSpPr txBox="1"/>
          <p:nvPr>
            <p:ph type="title"/>
          </p:nvPr>
        </p:nvSpPr>
        <p:spPr>
          <a:xfrm>
            <a:off x="589240" y="490797"/>
            <a:ext cx="1888500" cy="486300"/>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EDA</a:t>
            </a:r>
            <a:endParaRPr/>
          </a:p>
        </p:txBody>
      </p:sp>
      <p:sp>
        <p:nvSpPr>
          <p:cNvPr id="710" name="Google Shape;710;p28"/>
          <p:cNvSpPr/>
          <p:nvPr/>
        </p:nvSpPr>
        <p:spPr>
          <a:xfrm>
            <a:off x="6525042" y="1852126"/>
            <a:ext cx="367093" cy="367094"/>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28"/>
          <p:cNvSpPr txBox="1"/>
          <p:nvPr/>
        </p:nvSpPr>
        <p:spPr>
          <a:xfrm>
            <a:off x="6969048" y="1850600"/>
            <a:ext cx="3448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KPSS Test (Non Stationary)</a:t>
            </a:r>
            <a:endParaRPr b="1" sz="1800">
              <a:solidFill>
                <a:srgbClr val="3F3F3F"/>
              </a:solidFill>
              <a:latin typeface="Calibri"/>
              <a:ea typeface="Calibri"/>
              <a:cs typeface="Calibri"/>
              <a:sym typeface="Calibri"/>
            </a:endParaRPr>
          </a:p>
        </p:txBody>
      </p:sp>
      <p:sp>
        <p:nvSpPr>
          <p:cNvPr id="712" name="Google Shape;712;p28"/>
          <p:cNvSpPr/>
          <p:nvPr/>
        </p:nvSpPr>
        <p:spPr>
          <a:xfrm>
            <a:off x="6601242" y="4029987"/>
            <a:ext cx="367093" cy="367093"/>
          </a:xfrm>
          <a:custGeom>
            <a:rect b="b" l="l" r="r" t="t"/>
            <a:pathLst>
              <a:path extrusionOk="0" h="781050" w="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28"/>
          <p:cNvSpPr/>
          <p:nvPr/>
        </p:nvSpPr>
        <p:spPr>
          <a:xfrm>
            <a:off x="6575449" y="4536325"/>
            <a:ext cx="52716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3F3F3F"/>
                </a:solidFill>
                <a:latin typeface="Calibri"/>
                <a:ea typeface="Calibri"/>
                <a:cs typeface="Calibri"/>
                <a:sym typeface="Calibri"/>
              </a:rPr>
              <a:t>The early 1980 economic crisis was considered to be the most severe recession since World War II. As unemployment mounted, Federal reserve tightened the money supply for several time, allowing the </a:t>
            </a:r>
            <a:r>
              <a:rPr b="1" lang="en-US">
                <a:solidFill>
                  <a:srgbClr val="3F3F3F"/>
                </a:solidFill>
                <a:latin typeface="Calibri"/>
                <a:ea typeface="Calibri"/>
                <a:cs typeface="Calibri"/>
                <a:sym typeface="Calibri"/>
              </a:rPr>
              <a:t>federal funds rate to reach 20%.</a:t>
            </a:r>
            <a:endParaRPr b="1"/>
          </a:p>
        </p:txBody>
      </p:sp>
      <p:sp>
        <p:nvSpPr>
          <p:cNvPr id="714" name="Google Shape;714;p28"/>
          <p:cNvSpPr txBox="1"/>
          <p:nvPr/>
        </p:nvSpPr>
        <p:spPr>
          <a:xfrm>
            <a:off x="7055199" y="4028875"/>
            <a:ext cx="2711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Intervention Analysis</a:t>
            </a:r>
            <a:endParaRPr b="1" sz="1800">
              <a:solidFill>
                <a:srgbClr val="3F3F3F"/>
              </a:solidFill>
              <a:latin typeface="Calibri"/>
              <a:ea typeface="Calibri"/>
              <a:cs typeface="Calibri"/>
              <a:sym typeface="Calibri"/>
            </a:endParaRPr>
          </a:p>
        </p:txBody>
      </p:sp>
      <p:cxnSp>
        <p:nvCxnSpPr>
          <p:cNvPr id="715" name="Google Shape;715;p28"/>
          <p:cNvCxnSpPr/>
          <p:nvPr/>
        </p:nvCxnSpPr>
        <p:spPr>
          <a:xfrm>
            <a:off x="11287125" y="552430"/>
            <a:ext cx="209700" cy="0"/>
          </a:xfrm>
          <a:prstGeom prst="straightConnector1">
            <a:avLst/>
          </a:prstGeom>
          <a:noFill/>
          <a:ln cap="flat" cmpd="sng" w="12700">
            <a:solidFill>
              <a:srgbClr val="3F3F3F"/>
            </a:solidFill>
            <a:prstDash val="solid"/>
            <a:miter lim="800000"/>
            <a:headEnd len="sm" w="sm" type="none"/>
            <a:tailEnd len="sm" w="sm" type="none"/>
          </a:ln>
        </p:spPr>
      </p:cxnSp>
      <p:cxnSp>
        <p:nvCxnSpPr>
          <p:cNvPr id="716" name="Google Shape;716;p28"/>
          <p:cNvCxnSpPr/>
          <p:nvPr/>
        </p:nvCxnSpPr>
        <p:spPr>
          <a:xfrm>
            <a:off x="11377612" y="604817"/>
            <a:ext cx="119100" cy="0"/>
          </a:xfrm>
          <a:prstGeom prst="straightConnector1">
            <a:avLst/>
          </a:prstGeom>
          <a:noFill/>
          <a:ln cap="flat" cmpd="sng" w="12700">
            <a:solidFill>
              <a:srgbClr val="3F3F3F"/>
            </a:solidFill>
            <a:prstDash val="solid"/>
            <a:miter lim="800000"/>
            <a:headEnd len="sm" w="sm" type="none"/>
            <a:tailEnd len="sm" w="sm" type="none"/>
          </a:ln>
        </p:spPr>
      </p:cxnSp>
      <p:sp>
        <p:nvSpPr>
          <p:cNvPr id="717" name="Google Shape;717;p2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18" name="Google Shape;718;p28"/>
          <p:cNvPicPr preferRelativeResize="0"/>
          <p:nvPr/>
        </p:nvPicPr>
        <p:blipFill rotWithShape="1">
          <a:blip r:embed="rId3">
            <a:alphaModFix/>
          </a:blip>
          <a:srcRect b="0" l="0" r="6550" t="0"/>
          <a:stretch/>
        </p:blipFill>
        <p:spPr>
          <a:xfrm>
            <a:off x="71300" y="1392900"/>
            <a:ext cx="4818075" cy="2828276"/>
          </a:xfrm>
          <a:prstGeom prst="rect">
            <a:avLst/>
          </a:prstGeom>
          <a:noFill/>
          <a:ln>
            <a:noFill/>
          </a:ln>
        </p:spPr>
      </p:pic>
      <p:pic>
        <p:nvPicPr>
          <p:cNvPr id="719" name="Google Shape;719;p28"/>
          <p:cNvPicPr preferRelativeResize="0"/>
          <p:nvPr/>
        </p:nvPicPr>
        <p:blipFill>
          <a:blip r:embed="rId4">
            <a:alphaModFix/>
          </a:blip>
          <a:stretch>
            <a:fillRect/>
          </a:stretch>
        </p:blipFill>
        <p:spPr>
          <a:xfrm>
            <a:off x="6560125" y="2380175"/>
            <a:ext cx="5583149" cy="1058700"/>
          </a:xfrm>
          <a:prstGeom prst="rect">
            <a:avLst/>
          </a:prstGeom>
          <a:noFill/>
          <a:ln>
            <a:noFill/>
          </a:ln>
        </p:spPr>
      </p:pic>
      <p:sp>
        <p:nvSpPr>
          <p:cNvPr id="720" name="Google Shape;720;p28"/>
          <p:cNvSpPr/>
          <p:nvPr/>
        </p:nvSpPr>
        <p:spPr>
          <a:xfrm>
            <a:off x="1000350" y="1867349"/>
            <a:ext cx="569400" cy="1539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28"/>
          <p:cNvPicPr preferRelativeResize="0"/>
          <p:nvPr/>
        </p:nvPicPr>
        <p:blipFill>
          <a:blip r:embed="rId5">
            <a:alphaModFix/>
          </a:blip>
          <a:stretch>
            <a:fillRect/>
          </a:stretch>
        </p:blipFill>
        <p:spPr>
          <a:xfrm>
            <a:off x="356325" y="4296600"/>
            <a:ext cx="4533050" cy="254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cxnSp>
        <p:nvCxnSpPr>
          <p:cNvPr id="726" name="Google Shape;726;p29"/>
          <p:cNvCxnSpPr/>
          <p:nvPr/>
        </p:nvCxnSpPr>
        <p:spPr>
          <a:xfrm>
            <a:off x="6802438" y="2627313"/>
            <a:ext cx="2703512" cy="0"/>
          </a:xfrm>
          <a:prstGeom prst="straightConnector1">
            <a:avLst/>
          </a:prstGeom>
          <a:noFill/>
          <a:ln cap="flat" cmpd="sng" w="9525">
            <a:solidFill>
              <a:srgbClr val="3F3F3F"/>
            </a:solidFill>
            <a:prstDash val="solid"/>
            <a:miter lim="800000"/>
            <a:headEnd len="med" w="med" type="oval"/>
            <a:tailEnd len="sm" w="sm" type="none"/>
          </a:ln>
        </p:spPr>
      </p:cxnSp>
      <p:cxnSp>
        <p:nvCxnSpPr>
          <p:cNvPr id="727" name="Google Shape;727;p29"/>
          <p:cNvCxnSpPr/>
          <p:nvPr/>
        </p:nvCxnSpPr>
        <p:spPr>
          <a:xfrm>
            <a:off x="6802438" y="3913188"/>
            <a:ext cx="2703512" cy="0"/>
          </a:xfrm>
          <a:prstGeom prst="straightConnector1">
            <a:avLst/>
          </a:prstGeom>
          <a:noFill/>
          <a:ln cap="flat" cmpd="sng" w="9525">
            <a:solidFill>
              <a:srgbClr val="3F3F3F"/>
            </a:solidFill>
            <a:prstDash val="solid"/>
            <a:miter lim="800000"/>
            <a:headEnd len="med" w="med" type="oval"/>
            <a:tailEnd len="sm" w="sm" type="none"/>
          </a:ln>
        </p:spPr>
      </p:cxnSp>
      <p:cxnSp>
        <p:nvCxnSpPr>
          <p:cNvPr id="728" name="Google Shape;728;p29"/>
          <p:cNvCxnSpPr/>
          <p:nvPr/>
        </p:nvCxnSpPr>
        <p:spPr>
          <a:xfrm>
            <a:off x="6802438" y="5227638"/>
            <a:ext cx="2913062" cy="0"/>
          </a:xfrm>
          <a:prstGeom prst="straightConnector1">
            <a:avLst/>
          </a:prstGeom>
          <a:noFill/>
          <a:ln cap="flat" cmpd="sng" w="9525">
            <a:solidFill>
              <a:srgbClr val="3F3F3F"/>
            </a:solidFill>
            <a:prstDash val="solid"/>
            <a:miter lim="800000"/>
            <a:headEnd len="med" w="med" type="oval"/>
            <a:tailEnd len="sm" w="sm" type="none"/>
          </a:ln>
        </p:spPr>
      </p:cxnSp>
      <p:sp>
        <p:nvSpPr>
          <p:cNvPr id="729" name="Google Shape;729;p29"/>
          <p:cNvSpPr txBox="1"/>
          <p:nvPr>
            <p:ph type="title"/>
          </p:nvPr>
        </p:nvSpPr>
        <p:spPr>
          <a:xfrm>
            <a:off x="595598" y="490800"/>
            <a:ext cx="5409900" cy="880500"/>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Feature </a:t>
            </a:r>
            <a:br>
              <a:rPr lang="en-US"/>
            </a:br>
            <a:r>
              <a:rPr lang="en-US"/>
              <a:t>Engineering </a:t>
            </a:r>
            <a:r>
              <a:rPr lang="en-US" sz="1400"/>
              <a:t>(Dynamic Regression)</a:t>
            </a:r>
            <a:r>
              <a:rPr lang="en-US" sz="1900"/>
              <a:t> </a:t>
            </a:r>
            <a:endParaRPr sz="1900"/>
          </a:p>
        </p:txBody>
      </p:sp>
      <p:grpSp>
        <p:nvGrpSpPr>
          <p:cNvPr id="730" name="Google Shape;730;p29"/>
          <p:cNvGrpSpPr/>
          <p:nvPr/>
        </p:nvGrpSpPr>
        <p:grpSpPr>
          <a:xfrm rot="10799295">
            <a:off x="7535319" y="1844506"/>
            <a:ext cx="3961587" cy="3961587"/>
            <a:chOff x="2032000" y="719666"/>
            <a:chExt cx="8128000" cy="5418666"/>
          </a:xfrm>
        </p:grpSpPr>
        <p:sp>
          <p:nvSpPr>
            <p:cNvPr id="731" name="Google Shape;731;p29"/>
            <p:cNvSpPr/>
            <p:nvPr/>
          </p:nvSpPr>
          <p:spPr>
            <a:xfrm>
              <a:off x="4741333" y="719666"/>
              <a:ext cx="2709333" cy="1806222"/>
            </a:xfrm>
            <a:custGeom>
              <a:rect b="b" l="l" r="r" t="t"/>
              <a:pathLst>
                <a:path extrusionOk="0" h="1806222" w="2709333">
                  <a:moveTo>
                    <a:pt x="0" y="1806222"/>
                  </a:moveTo>
                  <a:lnTo>
                    <a:pt x="1354667" y="0"/>
                  </a:lnTo>
                  <a:lnTo>
                    <a:pt x="1354667" y="0"/>
                  </a:lnTo>
                  <a:lnTo>
                    <a:pt x="2709333" y="1806222"/>
                  </a:lnTo>
                  <a:lnTo>
                    <a:pt x="0" y="1806222"/>
                  </a:lnTo>
                  <a:close/>
                </a:path>
              </a:pathLst>
            </a:custGeom>
            <a:solidFill>
              <a:srgbClr val="3F3F3F"/>
            </a:solidFill>
            <a:ln cap="flat" cmpd="sng" w="12700">
              <a:solidFill>
                <a:schemeClr val="lt1"/>
              </a:solidFill>
              <a:prstDash val="solid"/>
              <a:miter lim="800000"/>
              <a:headEnd len="sm" w="sm" type="none"/>
              <a:tailEnd len="sm" w="sm" type="none"/>
            </a:ln>
          </p:spPr>
          <p:txBody>
            <a:bodyPr anchorCtr="0" anchor="ctr" bIns="82550" lIns="82550" spcFirstLastPara="1" rIns="82550" wrap="square" tIns="82550">
              <a:noAutofit/>
            </a:bodyPr>
            <a:lstStyle/>
            <a:p>
              <a:pPr indent="0" lvl="0" marL="0" marR="0" rtl="0" algn="ctr">
                <a:lnSpc>
                  <a:spcPct val="90000"/>
                </a:lnSpc>
                <a:spcBef>
                  <a:spcPts val="0"/>
                </a:spcBef>
                <a:spcAft>
                  <a:spcPts val="0"/>
                </a:spcAft>
                <a:buClr>
                  <a:schemeClr val="dk1"/>
                </a:buClr>
                <a:buSzPts val="6500"/>
                <a:buFont typeface="Calibri"/>
                <a:buNone/>
              </a:pPr>
              <a:r>
                <a:t/>
              </a:r>
              <a:endParaRPr sz="6500">
                <a:solidFill>
                  <a:schemeClr val="lt1"/>
                </a:solidFill>
                <a:latin typeface="Calibri"/>
                <a:ea typeface="Calibri"/>
                <a:cs typeface="Calibri"/>
                <a:sym typeface="Calibri"/>
              </a:endParaRPr>
            </a:p>
          </p:txBody>
        </p:sp>
        <p:sp>
          <p:nvSpPr>
            <p:cNvPr id="732" name="Google Shape;732;p29"/>
            <p:cNvSpPr/>
            <p:nvPr/>
          </p:nvSpPr>
          <p:spPr>
            <a:xfrm>
              <a:off x="3386666" y="2525888"/>
              <a:ext cx="5418666" cy="1806222"/>
            </a:xfrm>
            <a:custGeom>
              <a:rect b="b" l="l" r="r" t="t"/>
              <a:pathLst>
                <a:path extrusionOk="0" h="1806222" w="5418666">
                  <a:moveTo>
                    <a:pt x="0" y="1806222"/>
                  </a:moveTo>
                  <a:lnTo>
                    <a:pt x="1354667" y="0"/>
                  </a:lnTo>
                  <a:lnTo>
                    <a:pt x="4064000" y="0"/>
                  </a:lnTo>
                  <a:lnTo>
                    <a:pt x="5418666" y="1806222"/>
                  </a:lnTo>
                  <a:lnTo>
                    <a:pt x="0" y="1806222"/>
                  </a:lnTo>
                  <a:close/>
                </a:path>
              </a:pathLst>
            </a:custGeom>
            <a:solidFill>
              <a:srgbClr val="262626"/>
            </a:solidFill>
            <a:ln cap="flat" cmpd="sng" w="12700">
              <a:solidFill>
                <a:schemeClr val="lt1"/>
              </a:solidFill>
              <a:prstDash val="solid"/>
              <a:miter lim="800000"/>
              <a:headEnd len="sm" w="sm" type="none"/>
              <a:tailEnd len="sm" w="sm" type="none"/>
            </a:ln>
          </p:spPr>
          <p:txBody>
            <a:bodyPr anchorCtr="0" anchor="ctr" bIns="82550" lIns="1030800" spcFirstLastPara="1" rIns="1030800" wrap="square" tIns="82550">
              <a:noAutofit/>
            </a:bodyPr>
            <a:lstStyle/>
            <a:p>
              <a:pPr indent="0" lvl="0" marL="0" marR="0" rtl="0" algn="ctr">
                <a:lnSpc>
                  <a:spcPct val="90000"/>
                </a:lnSpc>
                <a:spcBef>
                  <a:spcPts val="0"/>
                </a:spcBef>
                <a:spcAft>
                  <a:spcPts val="0"/>
                </a:spcAft>
                <a:buClr>
                  <a:schemeClr val="dk1"/>
                </a:buClr>
                <a:buSzPts val="6500"/>
                <a:buFont typeface="Calibri"/>
                <a:buNone/>
              </a:pPr>
              <a:r>
                <a:t/>
              </a:r>
              <a:endParaRPr sz="6500">
                <a:solidFill>
                  <a:schemeClr val="lt1"/>
                </a:solidFill>
                <a:latin typeface="Calibri"/>
                <a:ea typeface="Calibri"/>
                <a:cs typeface="Calibri"/>
                <a:sym typeface="Calibri"/>
              </a:endParaRPr>
            </a:p>
          </p:txBody>
        </p:sp>
        <p:sp>
          <p:nvSpPr>
            <p:cNvPr id="733" name="Google Shape;733;p29"/>
            <p:cNvSpPr/>
            <p:nvPr/>
          </p:nvSpPr>
          <p:spPr>
            <a:xfrm>
              <a:off x="2032000" y="4332110"/>
              <a:ext cx="8128000" cy="1806222"/>
            </a:xfrm>
            <a:custGeom>
              <a:rect b="b" l="l" r="r" t="t"/>
              <a:pathLst>
                <a:path extrusionOk="0" h="1806222" w="8128000">
                  <a:moveTo>
                    <a:pt x="0" y="1806222"/>
                  </a:moveTo>
                  <a:lnTo>
                    <a:pt x="1354667" y="0"/>
                  </a:lnTo>
                  <a:lnTo>
                    <a:pt x="6773334" y="0"/>
                  </a:lnTo>
                  <a:lnTo>
                    <a:pt x="8128000" y="1806222"/>
                  </a:lnTo>
                  <a:lnTo>
                    <a:pt x="0" y="1806222"/>
                  </a:lnTo>
                  <a:close/>
                </a:path>
              </a:pathLst>
            </a:custGeom>
            <a:solidFill>
              <a:srgbClr val="0C0C0C"/>
            </a:solidFill>
            <a:ln cap="flat" cmpd="sng" w="12700">
              <a:solidFill>
                <a:schemeClr val="lt1"/>
              </a:solidFill>
              <a:prstDash val="solid"/>
              <a:miter lim="800000"/>
              <a:headEnd len="sm" w="sm" type="none"/>
              <a:tailEnd len="sm" w="sm" type="none"/>
            </a:ln>
          </p:spPr>
          <p:txBody>
            <a:bodyPr anchorCtr="0" anchor="ctr" bIns="82550" lIns="1504925" spcFirstLastPara="1" rIns="1504950" wrap="square" tIns="82550">
              <a:noAutofit/>
            </a:bodyPr>
            <a:lstStyle/>
            <a:p>
              <a:pPr indent="0" lvl="0" marL="0" marR="0" rtl="0" algn="ctr">
                <a:lnSpc>
                  <a:spcPct val="90000"/>
                </a:lnSpc>
                <a:spcBef>
                  <a:spcPts val="0"/>
                </a:spcBef>
                <a:spcAft>
                  <a:spcPts val="0"/>
                </a:spcAft>
                <a:buClr>
                  <a:schemeClr val="dk1"/>
                </a:buClr>
                <a:buSzPts val="6500"/>
                <a:buFont typeface="Calibri"/>
                <a:buNone/>
              </a:pPr>
              <a:r>
                <a:t/>
              </a:r>
              <a:endParaRPr sz="6500">
                <a:solidFill>
                  <a:schemeClr val="lt1"/>
                </a:solidFill>
                <a:latin typeface="Calibri"/>
                <a:ea typeface="Calibri"/>
                <a:cs typeface="Calibri"/>
                <a:sym typeface="Calibri"/>
              </a:endParaRPr>
            </a:p>
          </p:txBody>
        </p:sp>
      </p:grpSp>
      <p:sp>
        <p:nvSpPr>
          <p:cNvPr id="734" name="Google Shape;734;p29"/>
          <p:cNvSpPr/>
          <p:nvPr/>
        </p:nvSpPr>
        <p:spPr>
          <a:xfrm>
            <a:off x="1671705" y="2435544"/>
            <a:ext cx="3717857"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3F3F3F"/>
                </a:solidFill>
                <a:latin typeface="Calibri"/>
                <a:ea typeface="Calibri"/>
                <a:cs typeface="Calibri"/>
                <a:sym typeface="Calibri"/>
              </a:rPr>
              <a:t>Only one variable, the monthly sum of squared of S&amp;P daily return in is stationary, all the other variables are non-stationary.</a:t>
            </a:r>
            <a:endParaRPr/>
          </a:p>
        </p:txBody>
      </p:sp>
      <p:sp>
        <p:nvSpPr>
          <p:cNvPr id="735" name="Google Shape;735;p29"/>
          <p:cNvSpPr txBox="1"/>
          <p:nvPr/>
        </p:nvSpPr>
        <p:spPr>
          <a:xfrm>
            <a:off x="1671693" y="2066200"/>
            <a:ext cx="3581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Test stationarity for 11 variables</a:t>
            </a:r>
            <a:endParaRPr b="1" sz="1800">
              <a:solidFill>
                <a:srgbClr val="3F3F3F"/>
              </a:solidFill>
              <a:latin typeface="Calibri"/>
              <a:ea typeface="Calibri"/>
              <a:cs typeface="Calibri"/>
              <a:sym typeface="Calibri"/>
            </a:endParaRPr>
          </a:p>
        </p:txBody>
      </p:sp>
      <p:sp>
        <p:nvSpPr>
          <p:cNvPr id="736" name="Google Shape;736;p29"/>
          <p:cNvSpPr/>
          <p:nvPr/>
        </p:nvSpPr>
        <p:spPr>
          <a:xfrm>
            <a:off x="1671706" y="3728206"/>
            <a:ext cx="3717856"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3F3F3F"/>
                </a:solidFill>
                <a:latin typeface="Calibri"/>
                <a:ea typeface="Calibri"/>
                <a:cs typeface="Calibri"/>
                <a:sym typeface="Calibri"/>
              </a:rPr>
              <a:t>Applied natural log transformation and differencing method</a:t>
            </a:r>
            <a:endParaRPr/>
          </a:p>
        </p:txBody>
      </p:sp>
      <p:sp>
        <p:nvSpPr>
          <p:cNvPr id="737" name="Google Shape;737;p29"/>
          <p:cNvSpPr txBox="1"/>
          <p:nvPr/>
        </p:nvSpPr>
        <p:spPr>
          <a:xfrm>
            <a:off x="1671694" y="3358875"/>
            <a:ext cx="329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Transform into stationary series</a:t>
            </a:r>
            <a:endParaRPr b="1" sz="1800">
              <a:solidFill>
                <a:srgbClr val="3F3F3F"/>
              </a:solidFill>
              <a:latin typeface="Calibri"/>
              <a:ea typeface="Calibri"/>
              <a:cs typeface="Calibri"/>
              <a:sym typeface="Calibri"/>
            </a:endParaRPr>
          </a:p>
        </p:txBody>
      </p:sp>
      <p:sp>
        <p:nvSpPr>
          <p:cNvPr id="738" name="Google Shape;738;p29"/>
          <p:cNvSpPr/>
          <p:nvPr/>
        </p:nvSpPr>
        <p:spPr>
          <a:xfrm>
            <a:off x="1671706" y="5013325"/>
            <a:ext cx="3717856"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3F3F3F"/>
                </a:solidFill>
                <a:latin typeface="Calibri"/>
                <a:ea typeface="Calibri"/>
                <a:cs typeface="Calibri"/>
                <a:sym typeface="Calibri"/>
              </a:rPr>
              <a:t>Total Money Market Fund and CPI Index remains non-stationary after multiple differencing. </a:t>
            </a:r>
            <a:endParaRPr/>
          </a:p>
        </p:txBody>
      </p:sp>
      <p:sp>
        <p:nvSpPr>
          <p:cNvPr id="739" name="Google Shape;739;p29"/>
          <p:cNvSpPr txBox="1"/>
          <p:nvPr/>
        </p:nvSpPr>
        <p:spPr>
          <a:xfrm>
            <a:off x="1671694" y="4644000"/>
            <a:ext cx="329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Calibri"/>
                <a:ea typeface="Calibri"/>
                <a:cs typeface="Calibri"/>
                <a:sym typeface="Calibri"/>
              </a:rPr>
              <a:t>Choose 9 out of 11 variables</a:t>
            </a:r>
            <a:endParaRPr b="1" sz="1800">
              <a:solidFill>
                <a:srgbClr val="3F3F3F"/>
              </a:solidFill>
              <a:latin typeface="Calibri"/>
              <a:ea typeface="Calibri"/>
              <a:cs typeface="Calibri"/>
              <a:sym typeface="Calibri"/>
            </a:endParaRPr>
          </a:p>
        </p:txBody>
      </p:sp>
      <p:sp>
        <p:nvSpPr>
          <p:cNvPr id="740" name="Google Shape;740;p2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30"/>
          <p:cNvSpPr txBox="1"/>
          <p:nvPr>
            <p:ph type="title"/>
          </p:nvPr>
        </p:nvSpPr>
        <p:spPr>
          <a:xfrm>
            <a:off x="589240" y="490797"/>
            <a:ext cx="1888466" cy="890115"/>
          </a:xfrm>
          <a:prstGeom prst="rect">
            <a:avLst/>
          </a:prstGeom>
          <a:noFill/>
          <a:ln>
            <a:noFill/>
          </a:ln>
        </p:spPr>
        <p:txBody>
          <a:bodyPr anchorCtr="0" anchor="ctr" bIns="45700" lIns="91425" spcFirstLastPara="1" rIns="91425" wrap="square" tIns="45700">
            <a:spAutoFit/>
          </a:bodyPr>
          <a:lstStyle/>
          <a:p>
            <a:pPr indent="0" lvl="0" marL="0" rtl="0" algn="l">
              <a:lnSpc>
                <a:spcPct val="80000"/>
              </a:lnSpc>
              <a:spcBef>
                <a:spcPts val="0"/>
              </a:spcBef>
              <a:spcAft>
                <a:spcPts val="0"/>
              </a:spcAft>
              <a:buClr>
                <a:srgbClr val="3F3F3F"/>
              </a:buClr>
              <a:buSzPts val="3200"/>
              <a:buFont typeface="Calibri"/>
              <a:buNone/>
            </a:pPr>
            <a:r>
              <a:rPr lang="en-US"/>
              <a:t>Proposed </a:t>
            </a:r>
            <a:br>
              <a:rPr lang="en-US"/>
            </a:br>
            <a:r>
              <a:rPr lang="en-US"/>
              <a:t>Approach</a:t>
            </a:r>
            <a:endParaRPr/>
          </a:p>
        </p:txBody>
      </p:sp>
      <p:sp>
        <p:nvSpPr>
          <p:cNvPr id="746" name="Google Shape;746;p30"/>
          <p:cNvSpPr/>
          <p:nvPr/>
        </p:nvSpPr>
        <p:spPr>
          <a:xfrm>
            <a:off x="762052" y="3494515"/>
            <a:ext cx="3765600" cy="954000"/>
          </a:xfrm>
          <a:prstGeom prst="rect">
            <a:avLst/>
          </a:prstGeom>
          <a:noFill/>
          <a:ln>
            <a:noFill/>
          </a:ln>
        </p:spPr>
        <p:txBody>
          <a:bodyPr anchorCtr="0" anchor="t" bIns="45700" lIns="91425" spcFirstLastPara="1" rIns="91425" wrap="square" tIns="45700">
            <a:noAutofit/>
          </a:bodyPr>
          <a:lstStyle/>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Vector Error Correction Model (Cointegration)</a:t>
            </a:r>
            <a:endParaRPr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Prophet</a:t>
            </a:r>
            <a:endParaRPr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Dynamic Regression</a:t>
            </a:r>
            <a:endParaRPr sz="1600">
              <a:solidFill>
                <a:srgbClr val="3F3F3F"/>
              </a:solidFill>
              <a:latin typeface="Calibri"/>
              <a:ea typeface="Calibri"/>
              <a:cs typeface="Calibri"/>
              <a:sym typeface="Calibri"/>
            </a:endParaRPr>
          </a:p>
        </p:txBody>
      </p:sp>
      <p:sp>
        <p:nvSpPr>
          <p:cNvPr id="747" name="Google Shape;747;p30"/>
          <p:cNvSpPr/>
          <p:nvPr/>
        </p:nvSpPr>
        <p:spPr>
          <a:xfrm>
            <a:off x="4593325" y="3525537"/>
            <a:ext cx="3765600" cy="1190100"/>
          </a:xfrm>
          <a:prstGeom prst="rect">
            <a:avLst/>
          </a:prstGeom>
          <a:noFill/>
          <a:ln>
            <a:noFill/>
          </a:ln>
        </p:spPr>
        <p:txBody>
          <a:bodyPr anchorCtr="0" anchor="t" bIns="45700" lIns="91425" spcFirstLastPara="1" rIns="91425" wrap="square" tIns="45700">
            <a:noAutofit/>
          </a:bodyPr>
          <a:lstStyle/>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Holt-Winter</a:t>
            </a:r>
            <a:endParaRPr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ARIMA </a:t>
            </a:r>
            <a:endParaRPr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ARIMA with intervention + GARCH</a:t>
            </a:r>
            <a:endParaRPr sz="1600">
              <a:solidFill>
                <a:srgbClr val="3F3F3F"/>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3F3F3F"/>
              </a:solidFill>
              <a:latin typeface="Calibri"/>
              <a:ea typeface="Calibri"/>
              <a:cs typeface="Calibri"/>
              <a:sym typeface="Calibri"/>
            </a:endParaRPr>
          </a:p>
        </p:txBody>
      </p:sp>
      <p:sp>
        <p:nvSpPr>
          <p:cNvPr id="748" name="Google Shape;748;p30"/>
          <p:cNvSpPr txBox="1"/>
          <p:nvPr/>
        </p:nvSpPr>
        <p:spPr>
          <a:xfrm>
            <a:off x="4415312" y="2195190"/>
            <a:ext cx="36408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200">
                <a:solidFill>
                  <a:srgbClr val="3F3F3F"/>
                </a:solidFill>
                <a:latin typeface="Calibri"/>
                <a:ea typeface="Calibri"/>
                <a:cs typeface="Calibri"/>
                <a:sym typeface="Calibri"/>
              </a:rPr>
              <a:t>Univariate</a:t>
            </a:r>
            <a:endParaRPr sz="4200">
              <a:solidFill>
                <a:srgbClr val="3F3F3F"/>
              </a:solidFill>
              <a:latin typeface="Calibri"/>
              <a:ea typeface="Calibri"/>
              <a:cs typeface="Calibri"/>
              <a:sym typeface="Calibri"/>
            </a:endParaRPr>
          </a:p>
        </p:txBody>
      </p:sp>
      <p:cxnSp>
        <p:nvCxnSpPr>
          <p:cNvPr id="749" name="Google Shape;749;p30"/>
          <p:cNvCxnSpPr/>
          <p:nvPr/>
        </p:nvCxnSpPr>
        <p:spPr>
          <a:xfrm>
            <a:off x="998525" y="3212489"/>
            <a:ext cx="1011300" cy="0"/>
          </a:xfrm>
          <a:prstGeom prst="straightConnector1">
            <a:avLst/>
          </a:prstGeom>
          <a:noFill/>
          <a:ln cap="flat" cmpd="sng" w="28575">
            <a:solidFill>
              <a:srgbClr val="3F3F3F"/>
            </a:solidFill>
            <a:prstDash val="solid"/>
            <a:miter lim="800000"/>
            <a:headEnd len="sm" w="sm" type="none"/>
            <a:tailEnd len="sm" w="sm" type="none"/>
          </a:ln>
        </p:spPr>
      </p:cxnSp>
      <p:cxnSp>
        <p:nvCxnSpPr>
          <p:cNvPr id="750" name="Google Shape;750;p30"/>
          <p:cNvCxnSpPr/>
          <p:nvPr/>
        </p:nvCxnSpPr>
        <p:spPr>
          <a:xfrm>
            <a:off x="11287125" y="552430"/>
            <a:ext cx="209550" cy="0"/>
          </a:xfrm>
          <a:prstGeom prst="straightConnector1">
            <a:avLst/>
          </a:prstGeom>
          <a:noFill/>
          <a:ln cap="flat" cmpd="sng" w="12700">
            <a:solidFill>
              <a:srgbClr val="3F3F3F"/>
            </a:solidFill>
            <a:prstDash val="solid"/>
            <a:miter lim="800000"/>
            <a:headEnd len="sm" w="sm" type="none"/>
            <a:tailEnd len="sm" w="sm" type="none"/>
          </a:ln>
        </p:spPr>
      </p:cxnSp>
      <p:cxnSp>
        <p:nvCxnSpPr>
          <p:cNvPr id="751" name="Google Shape;751;p30"/>
          <p:cNvCxnSpPr/>
          <p:nvPr/>
        </p:nvCxnSpPr>
        <p:spPr>
          <a:xfrm>
            <a:off x="11377612" y="604817"/>
            <a:ext cx="119063" cy="0"/>
          </a:xfrm>
          <a:prstGeom prst="straightConnector1">
            <a:avLst/>
          </a:prstGeom>
          <a:noFill/>
          <a:ln cap="flat" cmpd="sng" w="12700">
            <a:solidFill>
              <a:srgbClr val="3F3F3F"/>
            </a:solidFill>
            <a:prstDash val="solid"/>
            <a:miter lim="800000"/>
            <a:headEnd len="sm" w="sm" type="none"/>
            <a:tailEnd len="sm" w="sm" type="none"/>
          </a:ln>
        </p:spPr>
      </p:cxnSp>
      <p:sp>
        <p:nvSpPr>
          <p:cNvPr id="752" name="Google Shape;752;p3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3" name="Google Shape;753;p30"/>
          <p:cNvSpPr txBox="1"/>
          <p:nvPr/>
        </p:nvSpPr>
        <p:spPr>
          <a:xfrm>
            <a:off x="589262" y="2187540"/>
            <a:ext cx="3640800" cy="75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300">
                <a:solidFill>
                  <a:srgbClr val="3F3F3F"/>
                </a:solidFill>
                <a:latin typeface="Calibri"/>
                <a:ea typeface="Calibri"/>
                <a:cs typeface="Calibri"/>
                <a:sym typeface="Calibri"/>
              </a:rPr>
              <a:t>Multi-</a:t>
            </a:r>
            <a:r>
              <a:rPr lang="en-US" sz="4300">
                <a:solidFill>
                  <a:srgbClr val="3F3F3F"/>
                </a:solidFill>
                <a:latin typeface="Calibri"/>
                <a:ea typeface="Calibri"/>
                <a:cs typeface="Calibri"/>
                <a:sym typeface="Calibri"/>
              </a:rPr>
              <a:t>variate</a:t>
            </a:r>
            <a:endParaRPr sz="4300">
              <a:solidFill>
                <a:srgbClr val="3F3F3F"/>
              </a:solidFill>
              <a:latin typeface="Calibri"/>
              <a:ea typeface="Calibri"/>
              <a:cs typeface="Calibri"/>
              <a:sym typeface="Calibri"/>
            </a:endParaRPr>
          </a:p>
        </p:txBody>
      </p:sp>
      <p:cxnSp>
        <p:nvCxnSpPr>
          <p:cNvPr id="754" name="Google Shape;754;p30"/>
          <p:cNvCxnSpPr/>
          <p:nvPr/>
        </p:nvCxnSpPr>
        <p:spPr>
          <a:xfrm>
            <a:off x="4779875" y="3167314"/>
            <a:ext cx="1011300" cy="0"/>
          </a:xfrm>
          <a:prstGeom prst="straightConnector1">
            <a:avLst/>
          </a:prstGeom>
          <a:noFill/>
          <a:ln cap="flat" cmpd="sng" w="28575">
            <a:solidFill>
              <a:srgbClr val="3F3F3F"/>
            </a:solidFill>
            <a:prstDash val="solid"/>
            <a:miter lim="800000"/>
            <a:headEnd len="sm" w="sm" type="none"/>
            <a:tailEnd len="sm" w="sm" type="none"/>
          </a:ln>
        </p:spPr>
      </p:cxnSp>
      <p:sp>
        <p:nvSpPr>
          <p:cNvPr id="755" name="Google Shape;755;p30"/>
          <p:cNvSpPr/>
          <p:nvPr/>
        </p:nvSpPr>
        <p:spPr>
          <a:xfrm>
            <a:off x="8536950" y="3525537"/>
            <a:ext cx="3765600" cy="1190100"/>
          </a:xfrm>
          <a:prstGeom prst="rect">
            <a:avLst/>
          </a:prstGeom>
          <a:noFill/>
          <a:ln>
            <a:noFill/>
          </a:ln>
        </p:spPr>
        <p:txBody>
          <a:bodyPr anchorCtr="0" anchor="t" bIns="45700" lIns="91425" spcFirstLastPara="1" rIns="91425" wrap="square" tIns="45700">
            <a:noAutofit/>
          </a:bodyPr>
          <a:lstStyle/>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3-fold Validation</a:t>
            </a:r>
            <a:endParaRPr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12 step sliding forecast</a:t>
            </a:r>
            <a:endParaRPr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Compare by average sMAPE</a:t>
            </a:r>
            <a:endParaRPr sz="1600">
              <a:solidFill>
                <a:srgbClr val="3F3F3F"/>
              </a:solidFill>
              <a:latin typeface="Calibri"/>
              <a:ea typeface="Calibri"/>
              <a:cs typeface="Calibri"/>
              <a:sym typeface="Calibri"/>
            </a:endParaRPr>
          </a:p>
          <a:p>
            <a:pPr indent="-330200" lvl="0" marL="457200" marR="0" rtl="0" algn="l">
              <a:spcBef>
                <a:spcPts val="0"/>
              </a:spcBef>
              <a:spcAft>
                <a:spcPts val="0"/>
              </a:spcAft>
              <a:buClr>
                <a:srgbClr val="3F3F3F"/>
              </a:buClr>
              <a:buSzPts val="1600"/>
              <a:buFont typeface="Calibri"/>
              <a:buChar char="-"/>
            </a:pPr>
            <a:r>
              <a:rPr lang="en-US" sz="1600">
                <a:solidFill>
                  <a:srgbClr val="3F3F3F"/>
                </a:solidFill>
                <a:latin typeface="Calibri"/>
                <a:ea typeface="Calibri"/>
                <a:cs typeface="Calibri"/>
                <a:sym typeface="Calibri"/>
              </a:rPr>
              <a:t>Test set: 2020 Oct. to 2021 Oct.</a:t>
            </a:r>
            <a:endParaRPr sz="1600">
              <a:solidFill>
                <a:srgbClr val="3F3F3F"/>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3F3F3F"/>
              </a:solidFill>
              <a:latin typeface="Calibri"/>
              <a:ea typeface="Calibri"/>
              <a:cs typeface="Calibri"/>
              <a:sym typeface="Calibri"/>
            </a:endParaRPr>
          </a:p>
        </p:txBody>
      </p:sp>
      <p:sp>
        <p:nvSpPr>
          <p:cNvPr id="756" name="Google Shape;756;p30"/>
          <p:cNvSpPr txBox="1"/>
          <p:nvPr/>
        </p:nvSpPr>
        <p:spPr>
          <a:xfrm>
            <a:off x="8358937" y="2142365"/>
            <a:ext cx="36408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200">
                <a:solidFill>
                  <a:srgbClr val="3F3F3F"/>
                </a:solidFill>
                <a:latin typeface="Calibri"/>
                <a:ea typeface="Calibri"/>
                <a:cs typeface="Calibri"/>
                <a:sym typeface="Calibri"/>
              </a:rPr>
              <a:t>Validation</a:t>
            </a:r>
            <a:endParaRPr sz="4200">
              <a:solidFill>
                <a:srgbClr val="3F3F3F"/>
              </a:solidFill>
              <a:latin typeface="Calibri"/>
              <a:ea typeface="Calibri"/>
              <a:cs typeface="Calibri"/>
              <a:sym typeface="Calibri"/>
            </a:endParaRPr>
          </a:p>
        </p:txBody>
      </p:sp>
      <p:cxnSp>
        <p:nvCxnSpPr>
          <p:cNvPr id="757" name="Google Shape;757;p30"/>
          <p:cNvCxnSpPr/>
          <p:nvPr/>
        </p:nvCxnSpPr>
        <p:spPr>
          <a:xfrm>
            <a:off x="8723500" y="3167314"/>
            <a:ext cx="1011300" cy="0"/>
          </a:xfrm>
          <a:prstGeom prst="straightConnector1">
            <a:avLst/>
          </a:prstGeom>
          <a:noFill/>
          <a:ln cap="flat" cmpd="sng" w="28575">
            <a:solidFill>
              <a:srgbClr val="3F3F3F"/>
            </a:solidFill>
            <a:prstDash val="solid"/>
            <a:miter lim="800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